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Титульный слайд">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ru-RU" sz="1800" spc="-1" strike="noStrike">
              <a:solidFill>
                <a:schemeClr val="dk1"/>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293810C-9ACD-4F00-A935-F24DE9A7A7F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Объект с подписью">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1D4EC6F5-9CAA-4528-8E6C-1427E220B728}"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Рисунок с подписью">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A00F90A6-6690-4B91-8BC0-3DB9935C549A}"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Заголовок и вертикальный текст">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995269E-571F-4A0E-ADD9-5E8BC9A3DBB4}"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Вертикальный заголовок и текст">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C8BA8CB5-B26D-4547-AAEB-2D513298D508}"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Заголовок и объект">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ru-RU" sz="1800" spc="-1" strike="noStrike">
              <a:solidFill>
                <a:schemeClr val="dk1"/>
              </a:solidFill>
              <a:latin typeface="Calibri"/>
            </a:endParaRPr>
          </a:p>
        </p:txBody>
      </p:sp>
      <p:sp>
        <p:nvSpPr>
          <p:cNvPr id="23"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ru-RU"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5404579-5F0C-4D6B-AE7C-FEBC0CCBF7BC}"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Заголовок раздела">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7ED720E-BBB3-4E44-B0C8-9E3D767A010B}"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Два объекта">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ru-RU" sz="1800" spc="-1" strike="noStrike">
              <a:solidFill>
                <a:schemeClr val="dk1"/>
              </a:solidFill>
              <a:latin typeface="Calibri"/>
            </a:endParaRPr>
          </a:p>
        </p:txBody>
      </p:sp>
      <p:sp>
        <p:nvSpPr>
          <p:cNvPr id="3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ru-RU" sz="2800" spc="-1" strike="noStrike">
              <a:solidFill>
                <a:schemeClr val="dk1"/>
              </a:solidFill>
              <a:latin typeface="Calibri"/>
            </a:endParaRPr>
          </a:p>
        </p:txBody>
      </p:sp>
      <p:sp>
        <p:nvSpPr>
          <p:cNvPr id="3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ru-RU"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A8290BDF-5A06-44C3-95AC-F78E8100945E}"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Сравнение">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09C6D8CD-C8C9-446C-ADA1-F289AB27BAF2}"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Только заголовок">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ru-RU"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D92E73C4-2E84-49A1-BAD8-8BABEB8B0A75}"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Пустой слайд">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B610650C-DF16-4A14-B4DC-0196F444EF01}"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ru-RU" sz="6000" spc="-1" strike="noStrike">
                <a:solidFill>
                  <a:schemeClr val="dk1"/>
                </a:solidFill>
                <a:latin typeface="Calibri Light"/>
              </a:rPr>
              <a:t>Образец заголовка</a:t>
            </a:r>
            <a:endParaRPr b="0" lang="ru-RU" sz="6000" spc="-1" strike="noStrike">
              <a:solidFill>
                <a:schemeClr val="dk1"/>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 </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1629BDBC-5A36-4797-8125-F9FC41D712C3}" type="slidenum">
              <a:rPr b="0" lang="ru-RU" sz="1200" spc="-1" strike="noStrike">
                <a:solidFill>
                  <a:schemeClr val="dk1">
                    <a:tint val="75000"/>
                  </a:schemeClr>
                </a:solidFill>
                <a:latin typeface="Calibri"/>
              </a:rPr>
              <a:t>1</a:t>
            </a:fld>
            <a:endParaRPr b="0" lang="en-US"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ru-RU" sz="2800" spc="-1" strike="noStrike">
                <a:solidFill>
                  <a:schemeClr val="dk1"/>
                </a:solidFill>
                <a:latin typeface="Calibri"/>
              </a:rPr>
              <a:t>Click to edit the outline text format</a:t>
            </a:r>
            <a:endParaRPr b="0" lang="ru-RU"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ru-RU" sz="2000" spc="-1" strike="noStrike">
                <a:solidFill>
                  <a:schemeClr val="dk1"/>
                </a:solidFill>
                <a:latin typeface="Calibri"/>
              </a:rPr>
              <a:t>Second Outline Level</a:t>
            </a:r>
            <a:endParaRPr b="0" lang="ru-RU"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ru-RU" sz="1800" spc="-1" strike="noStrike">
                <a:solidFill>
                  <a:schemeClr val="dk1"/>
                </a:solidFill>
                <a:latin typeface="Calibri"/>
              </a:rPr>
              <a:t>Third Outline Level</a:t>
            </a:r>
            <a:endParaRPr b="0" lang="ru-RU"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ru-RU" sz="1800" spc="-1" strike="noStrike">
                <a:solidFill>
                  <a:schemeClr val="dk1"/>
                </a:solidFill>
                <a:latin typeface="Calibri"/>
              </a:rPr>
              <a:t>Fourth Outline Level</a:t>
            </a:r>
            <a:endParaRPr b="0" lang="ru-RU"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ru-RU" sz="2000" spc="-1" strike="noStrike">
                <a:solidFill>
                  <a:schemeClr val="dk1"/>
                </a:solidFill>
                <a:latin typeface="Calibri"/>
              </a:rPr>
              <a:t>Fifth Outline Level</a:t>
            </a:r>
            <a:endParaRPr b="0" lang="ru-RU"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ru-RU" sz="2000" spc="-1" strike="noStrike">
                <a:solidFill>
                  <a:schemeClr val="dk1"/>
                </a:solidFill>
                <a:latin typeface="Calibri"/>
              </a:rPr>
              <a:t>Sixth Outline Level</a:t>
            </a:r>
            <a:endParaRPr b="0" lang="ru-RU"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ru-RU" sz="2000" spc="-1" strike="noStrike">
                <a:solidFill>
                  <a:schemeClr val="dk1"/>
                </a:solidFill>
                <a:latin typeface="Calibri"/>
              </a:rPr>
              <a:t>Seventh Outline Level</a:t>
            </a:r>
            <a:endParaRPr b="0" lang="ru-RU"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ru-RU" sz="3200" spc="-1" strike="noStrike">
                <a:solidFill>
                  <a:schemeClr val="dk1"/>
                </a:solidFill>
                <a:latin typeface="Calibri Light"/>
              </a:rPr>
              <a:t>Образец заголовка</a:t>
            </a:r>
            <a:endParaRPr b="0" lang="ru-RU" sz="3200" spc="-1" strike="noStrike">
              <a:solidFill>
                <a:schemeClr val="dk1"/>
              </a:solidFill>
              <a:latin typeface="Calibri"/>
            </a:endParaRPr>
          </a:p>
        </p:txBody>
      </p:sp>
      <p:sp>
        <p:nvSpPr>
          <p:cNvPr id="55"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3200" spc="-1" strike="noStrike">
                <a:solidFill>
                  <a:schemeClr val="dk1"/>
                </a:solidFill>
                <a:latin typeface="Calibri"/>
              </a:rPr>
              <a:t>Образец текста</a:t>
            </a:r>
            <a:endParaRPr b="0" lang="ru-RU"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800" spc="-1" strike="noStrike">
                <a:solidFill>
                  <a:schemeClr val="dk1"/>
                </a:solidFill>
                <a:latin typeface="Calibri"/>
              </a:rPr>
              <a:t>Второй уровень</a:t>
            </a:r>
            <a:endParaRPr b="0" lang="ru-RU"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Третий уровень</a:t>
            </a:r>
            <a:endParaRPr b="0" lang="ru-RU"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Четвертый уровень</a:t>
            </a:r>
            <a:endParaRPr b="0" lang="ru-RU"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Пятый уровень</a:t>
            </a:r>
            <a:endParaRPr b="0" lang="ru-RU" sz="2000" spc="-1" strike="noStrike">
              <a:solidFill>
                <a:schemeClr val="dk1"/>
              </a:solidFill>
              <a:latin typeface="Calibri"/>
            </a:endParaRPr>
          </a:p>
        </p:txBody>
      </p:sp>
      <p:sp>
        <p:nvSpPr>
          <p:cNvPr id="56"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ru-RU" sz="1600" spc="-1" strike="noStrike">
                <a:solidFill>
                  <a:schemeClr val="dk1"/>
                </a:solidFill>
                <a:latin typeface="Calibri"/>
              </a:rPr>
              <a:t>Образец текста</a:t>
            </a:r>
            <a:endParaRPr b="0" lang="ru-RU" sz="1600" spc="-1" strike="noStrike">
              <a:solidFill>
                <a:schemeClr val="dk1"/>
              </a:solidFill>
              <a:latin typeface="Calibri"/>
            </a:endParaRPr>
          </a:p>
        </p:txBody>
      </p:sp>
      <p:sp>
        <p:nvSpPr>
          <p:cNvPr id="57"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8"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9"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1AF5E57B-E467-4A07-AA1F-41C69B7D983E}"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ru-RU" sz="3200" spc="-1" strike="noStrike">
                <a:solidFill>
                  <a:schemeClr val="dk1"/>
                </a:solidFill>
                <a:latin typeface="Calibri Light"/>
              </a:rPr>
              <a:t>Образец заголовка</a:t>
            </a:r>
            <a:endParaRPr b="0" lang="ru-RU" sz="3200" spc="-1" strike="noStrike">
              <a:solidFill>
                <a:schemeClr val="dk1"/>
              </a:solidFill>
              <a:latin typeface="Calibri"/>
            </a:endParaRPr>
          </a:p>
        </p:txBody>
      </p:sp>
      <p:sp>
        <p:nvSpPr>
          <p:cNvPr id="61"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ru-RU" sz="3200" spc="-1" strike="noStrike">
                <a:solidFill>
                  <a:schemeClr val="dk1"/>
                </a:solidFill>
                <a:latin typeface="Calibri"/>
              </a:rPr>
              <a:t>Click to edit the outline text format</a:t>
            </a:r>
            <a:endParaRPr b="0" lang="ru-RU"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ru-RU" sz="3200" spc="-1" strike="noStrike">
                <a:solidFill>
                  <a:schemeClr val="dk1"/>
                </a:solidFill>
                <a:latin typeface="Calibri"/>
              </a:rPr>
              <a:t>Second Outline Level</a:t>
            </a:r>
            <a:endParaRPr b="0" lang="ru-RU"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ru-RU" sz="3200" spc="-1" strike="noStrike">
                <a:solidFill>
                  <a:schemeClr val="dk1"/>
                </a:solidFill>
                <a:latin typeface="Calibri"/>
              </a:rPr>
              <a:t>Third Outline Level</a:t>
            </a:r>
            <a:endParaRPr b="0" lang="ru-RU"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ru-RU" sz="3200" spc="-1" strike="noStrike">
                <a:solidFill>
                  <a:schemeClr val="dk1"/>
                </a:solidFill>
                <a:latin typeface="Calibri"/>
              </a:rPr>
              <a:t>Fourth Outline Level</a:t>
            </a:r>
            <a:endParaRPr b="0" lang="ru-RU"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ru-RU" sz="3200" spc="-1" strike="noStrike">
                <a:solidFill>
                  <a:schemeClr val="dk1"/>
                </a:solidFill>
                <a:latin typeface="Calibri"/>
              </a:rPr>
              <a:t>Fifth Outline Level</a:t>
            </a:r>
            <a:endParaRPr b="0" lang="ru-RU"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ru-RU" sz="3200" spc="-1" strike="noStrike">
                <a:solidFill>
                  <a:schemeClr val="dk1"/>
                </a:solidFill>
                <a:latin typeface="Calibri"/>
              </a:rPr>
              <a:t>Sixth Outline Level</a:t>
            </a:r>
            <a:endParaRPr b="0" lang="ru-RU"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ru-RU" sz="3200" spc="-1" strike="noStrike">
                <a:solidFill>
                  <a:schemeClr val="dk1"/>
                </a:solidFill>
                <a:latin typeface="Calibri"/>
              </a:rPr>
              <a:t>Seventh Outline Level</a:t>
            </a:r>
            <a:endParaRPr b="0" lang="ru-RU" sz="3200" spc="-1" strike="noStrike">
              <a:solidFill>
                <a:schemeClr val="dk1"/>
              </a:solidFill>
              <a:latin typeface="Calibri"/>
            </a:endParaRPr>
          </a:p>
        </p:txBody>
      </p:sp>
      <p:sp>
        <p:nvSpPr>
          <p:cNvPr id="6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ru-RU" sz="1600" spc="-1" strike="noStrike">
                <a:solidFill>
                  <a:schemeClr val="dk1"/>
                </a:solidFill>
                <a:latin typeface="Calibri"/>
              </a:rPr>
              <a:t>Образец текста</a:t>
            </a:r>
            <a:endParaRPr b="0" lang="ru-RU" sz="1600" spc="-1" strike="noStrike">
              <a:solidFill>
                <a:schemeClr val="dk1"/>
              </a:solidFill>
              <a:latin typeface="Calibri"/>
            </a:endParaRPr>
          </a:p>
        </p:txBody>
      </p:sp>
      <p:sp>
        <p:nvSpPr>
          <p:cNvPr id="63"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4"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CD3EF787-F8CE-45F0-979E-78B32823FA82}"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D530BC84-3916-40C0-A42E-EC4819421421}"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C92C1F84-47F4-45D5-AF1C-EA63B415E595}"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2F4E56C9-F180-4E46-B6D2-0180227CC9BB}"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ru-RU" sz="6000" spc="-1" strike="noStrike">
                <a:solidFill>
                  <a:schemeClr val="dk1"/>
                </a:solidFill>
                <a:latin typeface="Calibri Light"/>
              </a:rPr>
              <a:t>Образец заголовка</a:t>
            </a:r>
            <a:endParaRPr b="0" lang="ru-RU" sz="6000" spc="-1" strike="noStrike">
              <a:solidFill>
                <a:schemeClr val="dk1"/>
              </a:solidFill>
              <a:latin typeface="Calibri"/>
            </a:endParaRPr>
          </a:p>
        </p:txBody>
      </p:sp>
      <p:sp>
        <p:nvSpPr>
          <p:cNvPr id="25"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ru-RU" sz="2400" spc="-1" strike="noStrike">
                <a:solidFill>
                  <a:schemeClr val="dk1">
                    <a:tint val="75000"/>
                  </a:schemeClr>
                </a:solidFill>
                <a:latin typeface="Calibri"/>
              </a:rPr>
              <a:t>Образец текста</a:t>
            </a:r>
            <a:endParaRPr b="0" lang="ru-RU" sz="2400" spc="-1" strike="noStrike">
              <a:solidFill>
                <a:schemeClr val="dk1"/>
              </a:solidFill>
              <a:latin typeface="Calibri"/>
            </a:endParaRPr>
          </a:p>
        </p:txBody>
      </p:sp>
      <p:sp>
        <p:nvSpPr>
          <p:cNvPr id="26"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7"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33A284CE-16D1-42A1-8BBA-2504414F3CB8}"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30"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31"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32"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3"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F785F7CC-DFC1-4FF5-B9A8-39FCAABFFC43}"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39"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ru-RU" sz="2400" spc="-1" strike="noStrike">
                <a:solidFill>
                  <a:schemeClr val="dk1"/>
                </a:solidFill>
                <a:latin typeface="Calibri"/>
              </a:rPr>
              <a:t>Образец текста</a:t>
            </a:r>
            <a:endParaRPr b="0" lang="ru-RU" sz="2400" spc="-1" strike="noStrike">
              <a:solidFill>
                <a:schemeClr val="dk1"/>
              </a:solidFill>
              <a:latin typeface="Calibri"/>
            </a:endParaRPr>
          </a:p>
        </p:txBody>
      </p:sp>
      <p:sp>
        <p:nvSpPr>
          <p:cNvPr id="40"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41"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ru-RU" sz="2400" spc="-1" strike="noStrike">
                <a:solidFill>
                  <a:schemeClr val="dk1"/>
                </a:solidFill>
                <a:latin typeface="Calibri"/>
              </a:rPr>
              <a:t>Образец текста</a:t>
            </a:r>
            <a:endParaRPr b="0" lang="ru-RU" sz="2400" spc="-1" strike="noStrike">
              <a:solidFill>
                <a:schemeClr val="dk1"/>
              </a:solidFill>
              <a:latin typeface="Calibri"/>
            </a:endParaRPr>
          </a:p>
        </p:txBody>
      </p:sp>
      <p:sp>
        <p:nvSpPr>
          <p:cNvPr id="42"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ru-RU" sz="2800" spc="-1" strike="noStrike">
                <a:solidFill>
                  <a:schemeClr val="dk1"/>
                </a:solidFill>
                <a:latin typeface="Calibri"/>
              </a:rPr>
              <a:t>Образец текста</a:t>
            </a:r>
            <a:endParaRPr b="0" lang="ru-RU"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ru-RU" sz="2400" spc="-1" strike="noStrike">
                <a:solidFill>
                  <a:schemeClr val="dk1"/>
                </a:solidFill>
                <a:latin typeface="Calibri"/>
              </a:rPr>
              <a:t>Второй уровень</a:t>
            </a:r>
            <a:endParaRPr b="0" lang="ru-RU"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ru-RU" sz="2000" spc="-1" strike="noStrike">
                <a:solidFill>
                  <a:schemeClr val="dk1"/>
                </a:solidFill>
                <a:latin typeface="Calibri"/>
              </a:rPr>
              <a:t>Третий уровень</a:t>
            </a:r>
            <a:endParaRPr b="0" lang="ru-RU"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Четвертый уровень</a:t>
            </a:r>
            <a:endParaRPr b="0" lang="ru-RU"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ru-RU" sz="1800" spc="-1" strike="noStrike">
                <a:solidFill>
                  <a:schemeClr val="dk1"/>
                </a:solidFill>
                <a:latin typeface="Calibri"/>
              </a:rPr>
              <a:t>Пятый уровень</a:t>
            </a:r>
            <a:endParaRPr b="0" lang="ru-RU" sz="1800" spc="-1" strike="noStrike">
              <a:solidFill>
                <a:schemeClr val="dk1"/>
              </a:solidFill>
              <a:latin typeface="Calibri"/>
            </a:endParaRPr>
          </a:p>
        </p:txBody>
      </p:sp>
      <p:sp>
        <p:nvSpPr>
          <p:cNvPr id="43"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4"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70C797A6-7033-464D-A643-9272DB784425}"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ru-RU" sz="4400" spc="-1" strike="noStrike">
                <a:solidFill>
                  <a:schemeClr val="dk1"/>
                </a:solidFill>
                <a:latin typeface="Calibri Light"/>
              </a:rPr>
              <a:t>Образец заголовка</a:t>
            </a:r>
            <a:endParaRPr b="0" lang="ru-RU" sz="4400" spc="-1" strike="noStrike">
              <a:solidFill>
                <a:schemeClr val="dk1"/>
              </a:solidFill>
              <a:latin typeface="Calibri"/>
            </a:endParaRPr>
          </a:p>
        </p:txBody>
      </p:sp>
      <p:sp>
        <p:nvSpPr>
          <p:cNvPr id="47"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8"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B2DD4503-AF53-4EA1-AAAB-664B9DE8225F}"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ru-RU" sz="1200" spc="-1" strike="noStrike">
                <a:solidFill>
                  <a:schemeClr val="dk1">
                    <a:tint val="75000"/>
                  </a:schemeClr>
                </a:solidFill>
                <a:latin typeface="Calibri"/>
              </a:defRPr>
            </a:lvl1pPr>
          </a:lstStyle>
          <a:p>
            <a:pPr indent="0" defTabSz="914400">
              <a:lnSpc>
                <a:spcPct val="100000"/>
              </a:lnSpc>
              <a:buNone/>
            </a:pPr>
            <a:r>
              <a:rPr b="0" lang="ru-RU"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2"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ru-RU" sz="1200" spc="-1" strike="noStrike">
                <a:solidFill>
                  <a:schemeClr val="dk1">
                    <a:tint val="75000"/>
                  </a:schemeClr>
                </a:solidFill>
                <a:latin typeface="Calibri"/>
              </a:defRPr>
            </a:lvl1pPr>
          </a:lstStyle>
          <a:p>
            <a:pPr indent="0" algn="r" defTabSz="914400">
              <a:lnSpc>
                <a:spcPct val="100000"/>
              </a:lnSpc>
              <a:buNone/>
            </a:pPr>
            <a:fld id="{C7A1DAC5-D870-41A3-8D08-BDF7C7DF4F33}" type="slidenum">
              <a:rPr b="0" lang="ru-RU"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20000">
              <a:srgbClr val="0069b4"/>
            </a:gs>
            <a:gs pos="60000">
              <a:srgbClr val="163162"/>
            </a:gs>
            <a:gs pos="100000">
              <a:srgbClr val="1d345d"/>
            </a:gs>
          </a:gsLst>
          <a:lin ang="8100000"/>
        </a:gra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1828800" y="2057400"/>
            <a:ext cx="9143640" cy="2387160"/>
          </a:xfrm>
          <a:prstGeom prst="rect">
            <a:avLst/>
          </a:prstGeom>
          <a:noFill/>
          <a:ln w="0">
            <a:noFill/>
          </a:ln>
        </p:spPr>
        <p:txBody>
          <a:bodyPr lIns="91440" rIns="91440" tIns="45720" bIns="45720" anchor="b">
            <a:normAutofit/>
          </a:bodyPr>
          <a:p>
            <a:pPr indent="0" algn="ctr" defTabSz="914400">
              <a:lnSpc>
                <a:spcPct val="90000"/>
              </a:lnSpc>
              <a:buNone/>
            </a:pPr>
            <a:r>
              <a:rPr b="0" lang="en-US" sz="4400" spc="117" strike="noStrike">
                <a:solidFill>
                  <a:schemeClr val="lt1"/>
                </a:solidFill>
                <a:latin typeface="Bahnschrift Light"/>
              </a:rPr>
              <a:t>Cloud Security </a:t>
            </a:r>
            <a:br>
              <a:rPr sz="4400"/>
            </a:br>
            <a:r>
              <a:rPr b="0" lang="en-US" sz="4400" spc="117" strike="noStrike">
                <a:solidFill>
                  <a:schemeClr val="lt1"/>
                </a:solidFill>
                <a:latin typeface="Bahnschrift Light"/>
              </a:rPr>
              <a:t>Principles and Concepts</a:t>
            </a:r>
            <a:br>
              <a:rPr sz="4400"/>
            </a:br>
            <a:endParaRPr b="0" lang="ru-RU" sz="4400" spc="-1" strike="noStrike">
              <a:solidFill>
                <a:schemeClr val="dk1"/>
              </a:solidFill>
              <a:latin typeface="Calibri"/>
            </a:endParaRPr>
          </a:p>
        </p:txBody>
      </p:sp>
      <p:sp>
        <p:nvSpPr>
          <p:cNvPr id="67" name="PlaceHolder 2"/>
          <p:cNvSpPr>
            <a:spLocks noGrp="1"/>
          </p:cNvSpPr>
          <p:nvPr>
            <p:ph type="subTitle"/>
          </p:nvPr>
        </p:nvSpPr>
        <p:spPr>
          <a:xfrm>
            <a:off x="457200" y="5029200"/>
            <a:ext cx="9144000" cy="16552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800" spc="-1" strike="noStrike">
                <a:solidFill>
                  <a:schemeClr val="lt1"/>
                </a:solidFill>
                <a:latin typeface="Bahnschrift Light"/>
              </a:rPr>
              <a:t>Amit Kumar</a:t>
            </a:r>
            <a:r>
              <a:rPr b="0" lang="ru-RU" sz="1800" spc="-1" strike="noStrike">
                <a:solidFill>
                  <a:schemeClr val="lt1"/>
                </a:solidFill>
                <a:latin typeface="Bahnschrift Light"/>
              </a:rPr>
              <a:t> </a:t>
            </a:r>
            <a:r>
              <a:rPr b="0" lang="en-US" sz="1800" spc="-1" strike="noStrike">
                <a:solidFill>
                  <a:schemeClr val="lt1"/>
                </a:solidFill>
                <a:latin typeface="Bahnschrift Light"/>
              </a:rPr>
              <a:t>Jaiswal</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0" lang="en-US" sz="1800" spc="-1" strike="noStrike">
                <a:solidFill>
                  <a:schemeClr val="lt1"/>
                </a:solidFill>
                <a:latin typeface="Bahnschrift Light"/>
              </a:rPr>
              <a:t>PhD student Researcher. Lecturer-researcher , 2 course Group A01-305b</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0" lang="en-US" sz="1800" spc="-1" strike="noStrike">
                <a:solidFill>
                  <a:schemeClr val="lt1"/>
                </a:solidFill>
                <a:latin typeface="Bahnschrift Light"/>
              </a:rPr>
              <a:t>Department of Intelligent Information Systems and Technologies </a:t>
            </a:r>
            <a:endParaRPr b="0" lang="en-US" sz="1800" spc="-1" strike="noStrike">
              <a:solidFill>
                <a:srgbClr val="ffffff"/>
              </a:solidFill>
              <a:latin typeface="Arial"/>
            </a:endParaRPr>
          </a:p>
          <a:p>
            <a:pPr indent="0" defTabSz="914400">
              <a:lnSpc>
                <a:spcPct val="90000"/>
              </a:lnSpc>
              <a:spcBef>
                <a:spcPts val="1001"/>
              </a:spcBef>
              <a:buNone/>
              <a:tabLst>
                <a:tab algn="l" pos="0"/>
              </a:tabLst>
            </a:pPr>
            <a:endParaRPr b="0" lang="en-US" sz="2400" spc="-1" strike="noStrike">
              <a:solidFill>
                <a:srgbClr val="ffffff"/>
              </a:solidFill>
              <a:latin typeface="Arial"/>
            </a:endParaRPr>
          </a:p>
        </p:txBody>
      </p:sp>
      <p:pic>
        <p:nvPicPr>
          <p:cNvPr id="68" name="Picture 4" descr="https://festivalnauki.ru/upload/iblock/08f/s8rdz86h37zhsgo6yfl5i2a8uiba09ir/mipt_rus_text_inv-_1_.png"/>
          <p:cNvPicPr/>
          <p:nvPr/>
        </p:nvPicPr>
        <p:blipFill>
          <a:blip r:embed="rId1"/>
          <a:srcRect l="9398" t="14497" r="0" b="21337"/>
          <a:stretch/>
        </p:blipFill>
        <p:spPr>
          <a:xfrm>
            <a:off x="8299080" y="0"/>
            <a:ext cx="3892320" cy="1230840"/>
          </a:xfrm>
          <a:prstGeom prst="rect">
            <a:avLst/>
          </a:prstGeom>
          <a:ln w="0">
            <a:noFill/>
          </a:ln>
          <a:effectLst>
            <a:softEdge rad="31680"/>
          </a:effectLst>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7: Secure development</a:t>
            </a:r>
            <a:endParaRPr b="0" lang="en-US" sz="3200" spc="-1" strike="noStrike">
              <a:solidFill>
                <a:srgbClr val="000000"/>
              </a:solidFill>
              <a:latin typeface="Arial"/>
            </a:endParaRPr>
          </a:p>
        </p:txBody>
      </p:sp>
      <p:sp>
        <p:nvSpPr>
          <p:cNvPr id="100" name="PlaceHolder 1"/>
          <p:cNvSpPr>
            <a:spLocks noGrp="1"/>
          </p:cNvSpPr>
          <p:nvPr>
            <p:ph/>
          </p:nvPr>
        </p:nvSpPr>
        <p:spPr>
          <a:xfrm>
            <a:off x="9811800" y="2055960"/>
            <a:ext cx="2162160" cy="220284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Cloud services should be planned, developed, and deployed in a way that reduces and mitigates security risks. </a:t>
            </a:r>
            <a:endParaRPr b="0" lang="ru-RU" sz="1800" spc="-1" strike="noStrike">
              <a:solidFill>
                <a:schemeClr val="dk1"/>
              </a:solidFill>
              <a:latin typeface="Calibri"/>
            </a:endParaRPr>
          </a:p>
        </p:txBody>
      </p:sp>
      <p:pic>
        <p:nvPicPr>
          <p:cNvPr id="101" name="Рисунок 4" descr=""/>
          <p:cNvPicPr/>
          <p:nvPr/>
        </p:nvPicPr>
        <p:blipFill>
          <a:blip r:embed="rId1"/>
          <a:stretch/>
        </p:blipFill>
        <p:spPr>
          <a:xfrm>
            <a:off x="293760" y="1279080"/>
            <a:ext cx="9230760" cy="3699360"/>
          </a:xfrm>
          <a:prstGeom prst="rect">
            <a:avLst/>
          </a:prstGeom>
          <a:ln w="18000">
            <a:noFill/>
          </a:ln>
        </p:spPr>
      </p:pic>
      <p:sp>
        <p:nvSpPr>
          <p:cNvPr id="102" name="Прямоугольник 1"/>
          <p:cNvSpPr/>
          <p:nvPr/>
        </p:nvSpPr>
        <p:spPr>
          <a:xfrm>
            <a:off x="293760" y="6013080"/>
            <a:ext cx="1167984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7: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https://www.ncsc.gov.uk/collection/cloud/the-cloud-security-principles/principle-7-secure-development</a:t>
            </a:r>
            <a:endParaRPr b="0" lang="en-US" sz="1600" spc="-1" strike="noStrike">
              <a:solidFill>
                <a:srgbClr val="000000"/>
              </a:solidFill>
              <a:latin typeface="Arial"/>
            </a:endParaRPr>
          </a:p>
        </p:txBody>
      </p:sp>
      <p:sp>
        <p:nvSpPr>
          <p:cNvPr id="103" name="Прямоугольник 2"/>
          <p:cNvSpPr/>
          <p:nvPr/>
        </p:nvSpPr>
        <p:spPr>
          <a:xfrm>
            <a:off x="293760" y="5082480"/>
            <a:ext cx="11418840" cy="714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14000"/>
              </a:lnSpc>
            </a:pPr>
            <a:r>
              <a:rPr b="0" lang="en-US" sz="1800" spc="-1" strike="noStrike">
                <a:solidFill>
                  <a:srgbClr val="000000"/>
                </a:solidFill>
                <a:latin typeface="Bahnschrift Light"/>
              </a:rPr>
              <a:t>This will feature a complete software development lifecycle with an automated and auditable integration and deployment pipeline.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8: Supply chain security</a:t>
            </a:r>
            <a:endParaRPr b="0" lang="en-US" sz="3200" spc="-1" strike="noStrike">
              <a:solidFill>
                <a:srgbClr val="000000"/>
              </a:solidFill>
              <a:latin typeface="Arial"/>
            </a:endParaRPr>
          </a:p>
        </p:txBody>
      </p:sp>
      <p:sp>
        <p:nvSpPr>
          <p:cNvPr id="105" name="PlaceHolder 1"/>
          <p:cNvSpPr>
            <a:spLocks noGrp="1"/>
          </p:cNvSpPr>
          <p:nvPr>
            <p:ph/>
          </p:nvPr>
        </p:nvSpPr>
        <p:spPr>
          <a:xfrm>
            <a:off x="9664920" y="1784880"/>
            <a:ext cx="2310480" cy="2423160"/>
          </a:xfrm>
          <a:prstGeom prst="rect">
            <a:avLst/>
          </a:prstGeom>
          <a:noFill/>
          <a:ln w="0">
            <a:noFill/>
          </a:ln>
        </p:spPr>
        <p:txBody>
          <a:bodyPr lIns="0" rIns="0" tIns="0" bIns="0" anchor="t">
            <a:normAutofit fontScale="93333"/>
          </a:bodyPr>
          <a:p>
            <a:pPr indent="0" algn="ctr" defTabSz="914400">
              <a:lnSpc>
                <a:spcPct val="134000"/>
              </a:lnSpc>
              <a:buNone/>
            </a:pPr>
            <a:r>
              <a:rPr b="0" lang="en-US" sz="1800" spc="-1" strike="noStrike">
                <a:solidFill>
                  <a:srgbClr val="000000"/>
                </a:solidFill>
                <a:latin typeface="Bahnschrift Light"/>
              </a:rPr>
              <a:t>The service provider should guarantee that its supply chain adheres to the same security requirements as the company. </a:t>
            </a:r>
            <a:endParaRPr b="0" lang="ru-RU" sz="1800" spc="-1" strike="noStrike">
              <a:solidFill>
                <a:schemeClr val="dk1"/>
              </a:solidFill>
              <a:latin typeface="Calibri"/>
            </a:endParaRPr>
          </a:p>
          <a:p>
            <a:pPr indent="0" algn="ctr" defTabSz="914400">
              <a:lnSpc>
                <a:spcPct val="134000"/>
              </a:lnSpc>
              <a:buNone/>
            </a:pPr>
            <a:endParaRPr b="0" lang="ru-RU" sz="1800" spc="-1" strike="noStrike">
              <a:solidFill>
                <a:schemeClr val="dk1"/>
              </a:solidFill>
              <a:latin typeface="Calibri"/>
            </a:endParaRPr>
          </a:p>
        </p:txBody>
      </p:sp>
      <p:pic>
        <p:nvPicPr>
          <p:cNvPr id="106" name="Рисунок 8" descr=""/>
          <p:cNvPicPr/>
          <p:nvPr/>
        </p:nvPicPr>
        <p:blipFill>
          <a:blip r:embed="rId1"/>
          <a:srcRect l="9729" t="11983" r="15417" b="14952"/>
          <a:stretch/>
        </p:blipFill>
        <p:spPr>
          <a:xfrm>
            <a:off x="333720" y="1211040"/>
            <a:ext cx="9168480" cy="3570840"/>
          </a:xfrm>
          <a:prstGeom prst="rect">
            <a:avLst/>
          </a:prstGeom>
          <a:ln w="18000">
            <a:noFill/>
          </a:ln>
        </p:spPr>
      </p:pic>
      <p:sp>
        <p:nvSpPr>
          <p:cNvPr id="107" name="Прямоугольник 1"/>
          <p:cNvSpPr/>
          <p:nvPr/>
        </p:nvSpPr>
        <p:spPr>
          <a:xfrm>
            <a:off x="333720" y="6030000"/>
            <a:ext cx="1139256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8: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https://www.ncsc.gov.uk/collection/cloud/the-cloud-security-principles/principle-8-supply-chain-security</a:t>
            </a:r>
            <a:endParaRPr b="0" lang="en-US" sz="1600" spc="-1" strike="noStrike">
              <a:solidFill>
                <a:srgbClr val="000000"/>
              </a:solidFill>
              <a:latin typeface="Arial"/>
            </a:endParaRPr>
          </a:p>
        </p:txBody>
      </p:sp>
      <p:sp>
        <p:nvSpPr>
          <p:cNvPr id="108" name="Прямоугольник 2"/>
          <p:cNvSpPr/>
          <p:nvPr/>
        </p:nvSpPr>
        <p:spPr>
          <a:xfrm>
            <a:off x="333720" y="4782240"/>
            <a:ext cx="11392560" cy="824760"/>
          </a:xfrm>
          <a:prstGeom prst="rect">
            <a:avLst/>
          </a:prstGeom>
          <a:noFill/>
          <a:ln w="0">
            <a:noFill/>
          </a:ln>
        </p:spPr>
        <p:style>
          <a:lnRef idx="0"/>
          <a:fillRef idx="0"/>
          <a:effectRef idx="0"/>
          <a:fontRef idx="minor"/>
        </p:style>
        <p:txBody>
          <a:bodyPr lIns="90000" rIns="90000" tIns="45000" bIns="45000" anchor="t">
            <a:spAutoFit/>
          </a:bodyPr>
          <a:p>
            <a:pPr defTabSz="914400">
              <a:lnSpc>
                <a:spcPct val="134000"/>
              </a:lnSpc>
            </a:pPr>
            <a:r>
              <a:rPr b="0" lang="en-US" sz="1800" spc="-1" strike="noStrike">
                <a:solidFill>
                  <a:srgbClr val="000000"/>
                </a:solidFill>
                <a:latin typeface="Bahnschrift Light"/>
              </a:rPr>
              <a:t>This covers situations in which a third party has access to client data or the service, as well as when the provider is reliant on a third party, such as when purchasing hardware and software.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9. Secure user management</a:t>
            </a:r>
            <a:endParaRPr b="0" lang="en-US" sz="3200" spc="-1" strike="noStrike">
              <a:solidFill>
                <a:srgbClr val="000000"/>
              </a:solidFill>
              <a:latin typeface="Arial"/>
            </a:endParaRPr>
          </a:p>
        </p:txBody>
      </p:sp>
      <p:sp>
        <p:nvSpPr>
          <p:cNvPr id="110" name="PlaceHolder 1"/>
          <p:cNvSpPr>
            <a:spLocks noGrp="1"/>
          </p:cNvSpPr>
          <p:nvPr>
            <p:ph/>
          </p:nvPr>
        </p:nvSpPr>
        <p:spPr>
          <a:xfrm>
            <a:off x="9004680" y="1211040"/>
            <a:ext cx="2955960" cy="439236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Your provider should give you with the tools you need to securely manage your usage of their service, prohibiting unauthorized access and changes to your resources, apps, and data.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This will normally include an access model that lets you to set role-based access restrictions throughout the service and the data it contains.</a:t>
            </a:r>
            <a:endParaRPr b="0" lang="ru-RU" sz="1800" spc="-1" strike="noStrike">
              <a:solidFill>
                <a:schemeClr val="dk1"/>
              </a:solidFill>
              <a:latin typeface="Calibri"/>
            </a:endParaRPr>
          </a:p>
        </p:txBody>
      </p:sp>
      <p:pic>
        <p:nvPicPr>
          <p:cNvPr id="111" name="Рисунок 4" descr=""/>
          <p:cNvPicPr/>
          <p:nvPr/>
        </p:nvPicPr>
        <p:blipFill>
          <a:blip r:embed="rId1"/>
          <a:stretch/>
        </p:blipFill>
        <p:spPr>
          <a:xfrm>
            <a:off x="348480" y="1211040"/>
            <a:ext cx="8384040" cy="4052520"/>
          </a:xfrm>
          <a:prstGeom prst="rect">
            <a:avLst/>
          </a:prstGeom>
          <a:ln w="18000">
            <a:noFill/>
          </a:ln>
        </p:spPr>
      </p:pic>
      <p:sp>
        <p:nvSpPr>
          <p:cNvPr id="112" name="Прямоугольник 1"/>
          <p:cNvSpPr/>
          <p:nvPr/>
        </p:nvSpPr>
        <p:spPr>
          <a:xfrm>
            <a:off x="348480" y="6014160"/>
            <a:ext cx="1184292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9: https://www.ncsc.gov.uk/collection/cloud/the-cloud-security-principles/principle-9-secure-user-management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10: Identity and authentication</a:t>
            </a:r>
            <a:endParaRPr b="0" lang="en-US" sz="3200" spc="-1" strike="noStrike">
              <a:solidFill>
                <a:srgbClr val="000000"/>
              </a:solidFill>
              <a:latin typeface="Arial"/>
            </a:endParaRPr>
          </a:p>
        </p:txBody>
      </p:sp>
      <p:sp>
        <p:nvSpPr>
          <p:cNvPr id="114" name="PlaceHolder 1"/>
          <p:cNvSpPr>
            <a:spLocks noGrp="1"/>
          </p:cNvSpPr>
          <p:nvPr>
            <p:ph/>
          </p:nvPr>
        </p:nvSpPr>
        <p:spPr>
          <a:xfrm>
            <a:off x="9127080" y="2324520"/>
            <a:ext cx="2784240" cy="220752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All access to service interfaces should be limited to a securely authenticated and approved identity, which might be either a human or a computer</a:t>
            </a:r>
            <a:endParaRPr b="0" lang="ru-RU" sz="1800" spc="-1" strike="noStrike">
              <a:solidFill>
                <a:schemeClr val="dk1"/>
              </a:solidFill>
              <a:latin typeface="Calibri"/>
            </a:endParaRPr>
          </a:p>
        </p:txBody>
      </p:sp>
      <p:pic>
        <p:nvPicPr>
          <p:cNvPr id="115" name="Рисунок 4" descr=""/>
          <p:cNvPicPr/>
          <p:nvPr/>
        </p:nvPicPr>
        <p:blipFill>
          <a:blip r:embed="rId1"/>
          <a:srcRect l="3435" t="5245" r="7786" b="2337"/>
          <a:stretch/>
        </p:blipFill>
        <p:spPr>
          <a:xfrm>
            <a:off x="469440" y="1209960"/>
            <a:ext cx="8476200" cy="4436640"/>
          </a:xfrm>
          <a:prstGeom prst="rect">
            <a:avLst/>
          </a:prstGeom>
          <a:ln w="18000">
            <a:noFill/>
          </a:ln>
        </p:spPr>
      </p:pic>
      <p:sp>
        <p:nvSpPr>
          <p:cNvPr id="116" name="Прямоугольник 1"/>
          <p:cNvSpPr/>
          <p:nvPr/>
        </p:nvSpPr>
        <p:spPr>
          <a:xfrm>
            <a:off x="299160" y="6005160"/>
            <a:ext cx="1161216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10: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https://www.ncsc.gov.uk/collection/cloud/the-cloud-security-principles/principle-10-identity-and-authentication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11: External interface protection</a:t>
            </a:r>
            <a:endParaRPr b="0" lang="en-US" sz="3200" spc="-1" strike="noStrike">
              <a:solidFill>
                <a:srgbClr val="000000"/>
              </a:solidFill>
              <a:latin typeface="Arial"/>
            </a:endParaRPr>
          </a:p>
        </p:txBody>
      </p:sp>
      <p:sp>
        <p:nvSpPr>
          <p:cNvPr id="118" name="PlaceHolder 1"/>
          <p:cNvSpPr>
            <a:spLocks noGrp="1"/>
          </p:cNvSpPr>
          <p:nvPr>
            <p:ph/>
          </p:nvPr>
        </p:nvSpPr>
        <p:spPr>
          <a:xfrm>
            <a:off x="8446320" y="2239560"/>
            <a:ext cx="3387960" cy="259308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All of the service's external or less trustworthy interfaces should be recognized and properly guarded.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This encompasses external APIs, web consoles, and command line interfaces.</a:t>
            </a:r>
            <a:endParaRPr b="0" lang="ru-RU" sz="1800" spc="-1" strike="noStrike">
              <a:solidFill>
                <a:schemeClr val="dk1"/>
              </a:solidFill>
              <a:latin typeface="Calibri"/>
            </a:endParaRPr>
          </a:p>
        </p:txBody>
      </p:sp>
      <p:pic>
        <p:nvPicPr>
          <p:cNvPr id="119" name="Рисунок 4" descr=""/>
          <p:cNvPicPr/>
          <p:nvPr/>
        </p:nvPicPr>
        <p:blipFill>
          <a:blip r:embed="rId1"/>
          <a:srcRect l="2825" t="6945" r="2702" b="7787"/>
          <a:stretch/>
        </p:blipFill>
        <p:spPr>
          <a:xfrm>
            <a:off x="362160" y="1269360"/>
            <a:ext cx="7965720" cy="4533120"/>
          </a:xfrm>
          <a:prstGeom prst="rect">
            <a:avLst/>
          </a:prstGeom>
          <a:ln w="18000">
            <a:noFill/>
          </a:ln>
        </p:spPr>
      </p:pic>
      <p:sp>
        <p:nvSpPr>
          <p:cNvPr id="120" name="Прямоугольник 1"/>
          <p:cNvSpPr/>
          <p:nvPr/>
        </p:nvSpPr>
        <p:spPr>
          <a:xfrm>
            <a:off x="362160" y="6000120"/>
            <a:ext cx="1147212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11: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https://www.ncsc.gov.uk/collection/cloud/the-cloud-security-principles/principle-11-external-interface-protection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Рисунок 4" descr=""/>
          <p:cNvPicPr/>
          <p:nvPr/>
        </p:nvPicPr>
        <p:blipFill>
          <a:blip r:embed="rId1"/>
          <a:srcRect l="0" t="0" r="0" b="9873"/>
          <a:stretch/>
        </p:blipFill>
        <p:spPr>
          <a:xfrm>
            <a:off x="3441960" y="946440"/>
            <a:ext cx="8543880" cy="5229360"/>
          </a:xfrm>
          <a:prstGeom prst="rect">
            <a:avLst/>
          </a:prstGeom>
          <a:ln w="18000">
            <a:noFill/>
          </a:ln>
        </p:spPr>
      </p:pic>
      <p:sp>
        <p:nvSpPr>
          <p:cNvPr id="122" name="PlaceHolder 1"/>
          <p:cNvSpPr>
            <a:spLocks noGrp="1"/>
          </p:cNvSpPr>
          <p:nvPr>
            <p:ph/>
          </p:nvPr>
        </p:nvSpPr>
        <p:spPr>
          <a:xfrm>
            <a:off x="165960" y="2459880"/>
            <a:ext cx="3377160" cy="220212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The design, deployment, and maintenance of the cloud service provider's administration systems should adhere to business best practices, understanding their significant value to attackers.</a:t>
            </a:r>
            <a:endParaRPr b="0" lang="ru-RU" sz="1800" spc="-1" strike="noStrike">
              <a:solidFill>
                <a:schemeClr val="dk1"/>
              </a:solidFill>
              <a:latin typeface="Calibri"/>
            </a:endParaRPr>
          </a:p>
        </p:txBody>
      </p:sp>
      <p:sp>
        <p:nvSpPr>
          <p:cNvPr id="123" name="Прямоугольник 1"/>
          <p:cNvSpPr/>
          <p:nvPr/>
        </p:nvSpPr>
        <p:spPr>
          <a:xfrm>
            <a:off x="267840" y="6050520"/>
            <a:ext cx="1135980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12: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https://www.ncsc.gov.uk/collection/cloud/the-cloud-security-principles/principle-12-secure-service-administration </a:t>
            </a:r>
            <a:endParaRPr b="0" lang="en-US" sz="1600" spc="-1" strike="noStrike">
              <a:solidFill>
                <a:srgbClr val="000000"/>
              </a:solidFill>
              <a:latin typeface="Arial"/>
            </a:endParaRPr>
          </a:p>
        </p:txBody>
      </p:sp>
      <p:sp>
        <p:nvSpPr>
          <p:cNvPr id="124"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12: Secure service administration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Пятиугольник 6"/>
          <p:cNvSpPr/>
          <p:nvPr/>
        </p:nvSpPr>
        <p:spPr>
          <a:xfrm>
            <a:off x="0" y="279000"/>
            <a:ext cx="111949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13: Audit information and alerting for customers</a:t>
            </a:r>
            <a:endParaRPr b="0" lang="en-US" sz="3200" spc="-1" strike="noStrike">
              <a:solidFill>
                <a:srgbClr val="000000"/>
              </a:solidFill>
              <a:latin typeface="Arial"/>
            </a:endParaRPr>
          </a:p>
        </p:txBody>
      </p:sp>
      <p:sp>
        <p:nvSpPr>
          <p:cNvPr id="126" name="PlaceHolder 1"/>
          <p:cNvSpPr>
            <a:spLocks noGrp="1"/>
          </p:cNvSpPr>
          <p:nvPr>
            <p:ph/>
          </p:nvPr>
        </p:nvSpPr>
        <p:spPr>
          <a:xfrm>
            <a:off x="8870040" y="1762200"/>
            <a:ext cx="3127320" cy="357192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You should be able to detect security issues and have the information needed to determine how and when they happened.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When attempted assaults are identified, the service must provide you with audit information and send out security notifications.</a:t>
            </a:r>
            <a:endParaRPr b="0" lang="ru-RU" sz="1800" spc="-1" strike="noStrike">
              <a:solidFill>
                <a:schemeClr val="dk1"/>
              </a:solidFill>
              <a:latin typeface="Calibri"/>
            </a:endParaRPr>
          </a:p>
        </p:txBody>
      </p:sp>
      <p:grpSp>
        <p:nvGrpSpPr>
          <p:cNvPr id="127" name="Группа 2"/>
          <p:cNvGrpSpPr/>
          <p:nvPr/>
        </p:nvGrpSpPr>
        <p:grpSpPr>
          <a:xfrm>
            <a:off x="298440" y="1323720"/>
            <a:ext cx="8375760" cy="4483800"/>
            <a:chOff x="298440" y="1323720"/>
            <a:chExt cx="8375760" cy="4483800"/>
          </a:xfrm>
        </p:grpSpPr>
        <p:pic>
          <p:nvPicPr>
            <p:cNvPr id="128" name="Рисунок 4" descr=""/>
            <p:cNvPicPr/>
            <p:nvPr/>
          </p:nvPicPr>
          <p:blipFill>
            <a:blip r:embed="rId1"/>
            <a:srcRect l="2154" t="3430" r="1384" b="5281"/>
            <a:stretch/>
          </p:blipFill>
          <p:spPr>
            <a:xfrm>
              <a:off x="298440" y="1323720"/>
              <a:ext cx="8375760" cy="4483800"/>
            </a:xfrm>
            <a:prstGeom prst="rect">
              <a:avLst/>
            </a:prstGeom>
            <a:ln w="18000">
              <a:noFill/>
            </a:ln>
          </p:spPr>
        </p:pic>
        <p:sp>
          <p:nvSpPr>
            <p:cNvPr id="129" name="Прямоугольник 1"/>
            <p:cNvSpPr/>
            <p:nvPr/>
          </p:nvSpPr>
          <p:spPr>
            <a:xfrm>
              <a:off x="8122320" y="5081760"/>
              <a:ext cx="551880" cy="5050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ru-RU" sz="1800" spc="-1" strike="noStrike">
                <a:solidFill>
                  <a:schemeClr val="lt1"/>
                </a:solidFill>
                <a:latin typeface="Calibri"/>
              </a:endParaRPr>
            </a:p>
          </p:txBody>
        </p:sp>
      </p:grpSp>
      <p:sp>
        <p:nvSpPr>
          <p:cNvPr id="130" name="Прямоугольник 5"/>
          <p:cNvSpPr/>
          <p:nvPr/>
        </p:nvSpPr>
        <p:spPr>
          <a:xfrm>
            <a:off x="298440" y="6020640"/>
            <a:ext cx="1169892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13: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https://www.ncsc.gov.uk/collection/cloud/the-cloud-security-principles/principle-13-audit-information-and-alerting-for-customers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Рисунок 4" descr=""/>
          <p:cNvPicPr/>
          <p:nvPr/>
        </p:nvPicPr>
        <p:blipFill>
          <a:blip r:embed="rId1"/>
          <a:srcRect l="14535" t="11718" r="13526" b="11227"/>
          <a:stretch/>
        </p:blipFill>
        <p:spPr>
          <a:xfrm>
            <a:off x="340560" y="1076760"/>
            <a:ext cx="6684480" cy="4949280"/>
          </a:xfrm>
          <a:prstGeom prst="rect">
            <a:avLst/>
          </a:prstGeom>
          <a:ln w="18000">
            <a:noFill/>
          </a:ln>
        </p:spPr>
      </p:pic>
      <p:sp>
        <p:nvSpPr>
          <p:cNvPr id="132"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14: Secure use of the service</a:t>
            </a:r>
            <a:endParaRPr b="0" lang="en-US" sz="3200" spc="-1" strike="noStrike">
              <a:solidFill>
                <a:srgbClr val="000000"/>
              </a:solidFill>
              <a:latin typeface="Arial"/>
            </a:endParaRPr>
          </a:p>
        </p:txBody>
      </p:sp>
      <p:sp>
        <p:nvSpPr>
          <p:cNvPr id="133" name="PlaceHolder 1"/>
          <p:cNvSpPr>
            <a:spLocks noGrp="1"/>
          </p:cNvSpPr>
          <p:nvPr>
            <p:ph/>
          </p:nvPr>
        </p:nvSpPr>
        <p:spPr>
          <a:xfrm>
            <a:off x="7539480" y="2291760"/>
            <a:ext cx="4320000" cy="251208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Your cloud provider should make it easy for you to fulfill your data protection obligations. Services must be secure by design and default.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Where this is not the case, the provider should assist you in carrying out your security duties</a:t>
            </a:r>
            <a:endParaRPr b="0" lang="ru-RU" sz="1800" spc="-1" strike="noStrike">
              <a:solidFill>
                <a:schemeClr val="dk1"/>
              </a:solidFill>
              <a:latin typeface="Calibri"/>
            </a:endParaRPr>
          </a:p>
        </p:txBody>
      </p:sp>
      <p:sp>
        <p:nvSpPr>
          <p:cNvPr id="134" name="Прямоугольник 1"/>
          <p:cNvSpPr/>
          <p:nvPr/>
        </p:nvSpPr>
        <p:spPr>
          <a:xfrm>
            <a:off x="321120" y="6023880"/>
            <a:ext cx="1129104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002570"/>
                </a:solidFill>
                <a:latin typeface="Bahnschrift Light"/>
              </a:rPr>
              <a:t>Read Principle 14: </a:t>
            </a:r>
            <a:endParaRPr b="0" lang="en-US" sz="1600" spc="-1" strike="noStrike">
              <a:solidFill>
                <a:srgbClr val="000000"/>
              </a:solidFill>
              <a:latin typeface="Arial"/>
            </a:endParaRPr>
          </a:p>
          <a:p>
            <a:pPr defTabSz="914400">
              <a:lnSpc>
                <a:spcPct val="100000"/>
              </a:lnSpc>
            </a:pPr>
            <a:r>
              <a:rPr b="0" lang="en-US" sz="1600" spc="-1" strike="noStrike">
                <a:solidFill>
                  <a:srgbClr val="002570"/>
                </a:solidFill>
                <a:latin typeface="Bahnschrift Light"/>
              </a:rPr>
              <a:t>https://www.ncsc.gov.uk/collection/cloud/the-cloud-security-principles/principle-14-secure-use-of-the-service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3200" spc="-1" strike="noStrike">
                <a:solidFill>
                  <a:schemeClr val="lt1"/>
                </a:solidFill>
                <a:latin typeface="Bahnschrift Light"/>
              </a:rPr>
              <a:t>   </a:t>
            </a:r>
            <a:r>
              <a:rPr b="0" lang="en-US" sz="3200" spc="-1" strike="noStrike">
                <a:solidFill>
                  <a:schemeClr val="lt1"/>
                </a:solidFill>
                <a:latin typeface="Bahnschrift Light"/>
              </a:rPr>
              <a:t>Conclusion</a:t>
            </a:r>
            <a:endParaRPr b="0" lang="en-US" sz="3200" spc="-1" strike="noStrike">
              <a:solidFill>
                <a:srgbClr val="000000"/>
              </a:solidFill>
              <a:latin typeface="Arial"/>
            </a:endParaRPr>
          </a:p>
        </p:txBody>
      </p:sp>
      <p:sp>
        <p:nvSpPr>
          <p:cNvPr id="136" name="PlaceHolder 1"/>
          <p:cNvSpPr>
            <a:spLocks noGrp="1"/>
          </p:cNvSpPr>
          <p:nvPr>
            <p:ph/>
          </p:nvPr>
        </p:nvSpPr>
        <p:spPr>
          <a:xfrm>
            <a:off x="395280" y="1985040"/>
            <a:ext cx="11281320" cy="3287880"/>
          </a:xfrm>
          <a:prstGeom prst="rect">
            <a:avLst/>
          </a:prstGeom>
          <a:noFill/>
          <a:ln w="0">
            <a:noFill/>
          </a:ln>
        </p:spPr>
        <p:txBody>
          <a:bodyPr lIns="0" rIns="0" tIns="0" bIns="0" anchor="t">
            <a:normAutofit fontScale="81111"/>
          </a:bodyPr>
          <a:p>
            <a:pPr indent="0" defTabSz="914400">
              <a:lnSpc>
                <a:spcPct val="114000"/>
              </a:lnSpc>
              <a:spcAft>
                <a:spcPts val="2401"/>
              </a:spcAft>
              <a:buNone/>
              <a:tabLst>
                <a:tab algn="l" pos="0"/>
              </a:tabLst>
            </a:pPr>
            <a:r>
              <a:rPr b="0" lang="en-US" sz="2400" spc="-1" strike="noStrike">
                <a:solidFill>
                  <a:srgbClr val="000000"/>
                </a:solidFill>
                <a:latin typeface="Bahnschrift Light"/>
              </a:rPr>
              <a:t>The environment of cloud security is complicated and ever-changing. </a:t>
            </a:r>
            <a:endParaRPr b="0" lang="ru-RU" sz="2400" spc="-1" strike="noStrike">
              <a:solidFill>
                <a:schemeClr val="dk1"/>
              </a:solidFill>
              <a:latin typeface="Calibri"/>
            </a:endParaRPr>
          </a:p>
          <a:p>
            <a:pPr indent="0" algn="just" defTabSz="914400">
              <a:lnSpc>
                <a:spcPct val="114000"/>
              </a:lnSpc>
              <a:spcAft>
                <a:spcPts val="2401"/>
              </a:spcAft>
              <a:buNone/>
              <a:tabLst>
                <a:tab algn="l" pos="0"/>
              </a:tabLst>
            </a:pPr>
            <a:r>
              <a:rPr b="0" lang="en-US" sz="2400" spc="-1" strike="noStrike">
                <a:solidFill>
                  <a:srgbClr val="000000"/>
                </a:solidFill>
                <a:latin typeface="Bahnschrift Light"/>
              </a:rPr>
              <a:t>Organizations must take a proactive approach and include core security concepts into their cloud plans. </a:t>
            </a:r>
            <a:endParaRPr b="0" lang="ru-RU" sz="2400" spc="-1" strike="noStrike">
              <a:solidFill>
                <a:schemeClr val="dk1"/>
              </a:solidFill>
              <a:latin typeface="Calibri"/>
            </a:endParaRPr>
          </a:p>
          <a:p>
            <a:pPr indent="0" algn="just" defTabSz="914400">
              <a:lnSpc>
                <a:spcPct val="114000"/>
              </a:lnSpc>
              <a:spcAft>
                <a:spcPts val="2401"/>
              </a:spcAft>
              <a:buNone/>
              <a:tabLst>
                <a:tab algn="l" pos="0"/>
              </a:tabLst>
            </a:pPr>
            <a:r>
              <a:rPr b="0" lang="en-US" sz="2400" spc="-1" strike="noStrike">
                <a:solidFill>
                  <a:srgbClr val="000000"/>
                </a:solidFill>
                <a:latin typeface="Bahnschrift Light"/>
              </a:rPr>
              <a:t>By doing so, companies may successfully protect their digital assets from a variety of risks while remaining compliant with applicable requirements. </a:t>
            </a:r>
            <a:endParaRPr b="0" lang="ru-RU" sz="2400" spc="-1" strike="noStrike">
              <a:solidFill>
                <a:schemeClr val="dk1"/>
              </a:solidFill>
              <a:latin typeface="Calibri"/>
            </a:endParaRPr>
          </a:p>
          <a:p>
            <a:pPr indent="0" algn="just" defTabSz="914400">
              <a:lnSpc>
                <a:spcPct val="114000"/>
              </a:lnSpc>
              <a:spcAft>
                <a:spcPts val="2401"/>
              </a:spcAft>
              <a:buNone/>
              <a:tabLst>
                <a:tab algn="l" pos="0"/>
              </a:tabLst>
            </a:pPr>
            <a:r>
              <a:rPr b="0" lang="en-US" sz="2400" spc="-1" strike="noStrike">
                <a:solidFill>
                  <a:srgbClr val="000000"/>
                </a:solidFill>
                <a:latin typeface="Bahnschrift Light"/>
              </a:rPr>
              <a:t>Continuous improvement and adapting to new difficulties will be critical for long-term success in cloud security management.</a:t>
            </a:r>
            <a:endParaRPr b="0" lang="ru-RU" sz="2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3200" spc="-1" strike="noStrike">
                <a:solidFill>
                  <a:schemeClr val="lt1"/>
                </a:solidFill>
                <a:latin typeface="Bahnschrift Light"/>
              </a:rPr>
              <a:t>   </a:t>
            </a:r>
            <a:r>
              <a:rPr b="0" lang="en-US" sz="3200" spc="-1" strike="noStrike">
                <a:solidFill>
                  <a:schemeClr val="lt1"/>
                </a:solidFill>
                <a:latin typeface="Bahnschrift Light"/>
              </a:rPr>
              <a:t>References</a:t>
            </a:r>
            <a:endParaRPr b="0" lang="en-US" sz="3200" spc="-1" strike="noStrike">
              <a:solidFill>
                <a:srgbClr val="000000"/>
              </a:solidFill>
              <a:latin typeface="Arial"/>
            </a:endParaRPr>
          </a:p>
        </p:txBody>
      </p:sp>
      <p:sp>
        <p:nvSpPr>
          <p:cNvPr id="138" name="PlaceHolder 1"/>
          <p:cNvSpPr>
            <a:spLocks noGrp="1"/>
          </p:cNvSpPr>
          <p:nvPr>
            <p:ph/>
          </p:nvPr>
        </p:nvSpPr>
        <p:spPr>
          <a:xfrm>
            <a:off x="501480" y="1713600"/>
            <a:ext cx="9071280" cy="3287880"/>
          </a:xfrm>
          <a:prstGeom prst="rect">
            <a:avLst/>
          </a:prstGeom>
          <a:noFill/>
          <a:ln w="0">
            <a:noFill/>
          </a:ln>
        </p:spPr>
        <p:txBody>
          <a:bodyPr lIns="0" rIns="0" tIns="0" bIns="0" anchor="t">
            <a:noAutofit/>
          </a:bodyPr>
          <a:p>
            <a:pPr indent="0" defTabSz="914400">
              <a:lnSpc>
                <a:spcPct val="120000"/>
              </a:lnSpc>
              <a:buNone/>
              <a:tabLst>
                <a:tab algn="l" pos="0"/>
              </a:tabLst>
            </a:pPr>
            <a:r>
              <a:rPr b="0" lang="en-US" sz="2400" spc="-1" strike="noStrike">
                <a:solidFill>
                  <a:srgbClr val="000000"/>
                </a:solidFill>
                <a:latin typeface="Bahnschrift Light"/>
              </a:rPr>
              <a:t>3. Принципы и концепции / Principles and Concepts</a:t>
            </a:r>
            <a:endParaRPr b="0" lang="ru-RU" sz="2400" spc="-1" strike="noStrike">
              <a:solidFill>
                <a:schemeClr val="dk1"/>
              </a:solidFill>
              <a:latin typeface="Calibri"/>
            </a:endParaRPr>
          </a:p>
          <a:p>
            <a:pPr indent="0" defTabSz="914400">
              <a:lnSpc>
                <a:spcPct val="120000"/>
              </a:lnSpc>
              <a:buNone/>
              <a:tabLst>
                <a:tab algn="l" pos="0"/>
              </a:tabLst>
            </a:pPr>
            <a:r>
              <a:rPr b="0" lang="en-US" sz="2400" spc="-1" strike="noStrike">
                <a:solidFill>
                  <a:srgbClr val="0070c0"/>
                </a:solidFill>
                <a:latin typeface="Bahnschrift Light"/>
              </a:rPr>
              <a:t>Chris Dotson. Practical Cloud Security. A Guide for Secure Design and Deployment. // 2024. pp. 230</a:t>
            </a:r>
            <a:endParaRPr b="0" lang="ru-RU" sz="2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p:nvPr>
        </p:nvSpPr>
        <p:spPr>
          <a:xfrm>
            <a:off x="406800" y="1249560"/>
            <a:ext cx="11307240" cy="5531040"/>
          </a:xfrm>
          <a:prstGeom prst="rect">
            <a:avLst/>
          </a:prstGeom>
          <a:noFill/>
          <a:ln w="0">
            <a:noFill/>
          </a:ln>
        </p:spPr>
        <p:txBody>
          <a:bodyPr lIns="0" rIns="0" tIns="0" bIns="0" anchor="t">
            <a:noAutofit/>
          </a:bodyPr>
          <a:p>
            <a:pPr indent="0" defTabSz="914400">
              <a:lnSpc>
                <a:spcPct val="110000"/>
              </a:lnSpc>
              <a:buNone/>
              <a:tabLst>
                <a:tab algn="l" pos="0"/>
              </a:tabLst>
            </a:pPr>
            <a:r>
              <a:rPr b="0" lang="en-US" sz="1600" spc="-1" strike="noStrike">
                <a:solidFill>
                  <a:srgbClr val="000000"/>
                </a:solidFill>
                <a:latin typeface="Bahnschrift Light"/>
              </a:rPr>
              <a:t>The cloud security principles are intended to assist you select a cloud provider that satisfies your security requirements. </a:t>
            </a:r>
            <a:endParaRPr b="0" lang="ru-RU" sz="1600" spc="-1" strike="noStrike">
              <a:solidFill>
                <a:schemeClr val="dk1"/>
              </a:solidFill>
              <a:latin typeface="Calibri"/>
            </a:endParaRPr>
          </a:p>
          <a:p>
            <a:pPr indent="0" defTabSz="914400">
              <a:lnSpc>
                <a:spcPct val="110000"/>
              </a:lnSpc>
              <a:buNone/>
              <a:tabLst>
                <a:tab algn="l" pos="0"/>
              </a:tabLst>
            </a:pPr>
            <a:r>
              <a:rPr b="0" lang="en-US" sz="1600" spc="-1" strike="noStrike">
                <a:solidFill>
                  <a:srgbClr val="000000"/>
                </a:solidFill>
                <a:latin typeface="Bahnschrift Light"/>
              </a:rPr>
              <a:t>You will need to think about how to configure your cloud services safely.</a:t>
            </a:r>
            <a:r>
              <a:rPr b="0" lang="ru-RU" sz="1600" spc="-1" strike="noStrike">
                <a:solidFill>
                  <a:srgbClr val="000000"/>
                </a:solidFill>
                <a:latin typeface="Bahnschrift Light"/>
              </a:rPr>
              <a:t> </a:t>
            </a:r>
            <a:endParaRPr b="0" lang="ru-RU" sz="1600" spc="-1" strike="noStrike">
              <a:solidFill>
                <a:schemeClr val="dk1"/>
              </a:solidFill>
              <a:latin typeface="Calibri"/>
            </a:endParaRPr>
          </a:p>
          <a:p>
            <a:pPr indent="0" defTabSz="914400">
              <a:lnSpc>
                <a:spcPct val="110000"/>
              </a:lnSpc>
              <a:buNone/>
              <a:tabLst>
                <a:tab algn="l" pos="0"/>
              </a:tabLst>
            </a:pPr>
            <a:r>
              <a:rPr b="0" lang="en-US" sz="1600" spc="-1" strike="noStrike">
                <a:solidFill>
                  <a:srgbClr val="000000"/>
                </a:solidFill>
                <a:latin typeface="Bahnschrift Light"/>
              </a:rPr>
              <a:t>These ideas apply to both cloud platforms and software as a service.</a:t>
            </a:r>
            <a:endParaRPr b="0" lang="ru-RU" sz="1600" spc="-1" strike="noStrike">
              <a:solidFill>
                <a:schemeClr val="dk1"/>
              </a:solidFill>
              <a:latin typeface="Calibri"/>
            </a:endParaRPr>
          </a:p>
          <a:p>
            <a:pPr indent="0" defTabSz="914400">
              <a:lnSpc>
                <a:spcPct val="110000"/>
              </a:lnSpc>
              <a:buNone/>
              <a:tabLst>
                <a:tab algn="l" pos="0"/>
              </a:tabLst>
            </a:pPr>
            <a:endParaRPr b="0" lang="ru-RU" sz="1600" spc="-1" strike="noStrike">
              <a:solidFill>
                <a:schemeClr val="dk1"/>
              </a:solidFill>
              <a:latin typeface="Calibri"/>
            </a:endParaRPr>
          </a:p>
          <a:p>
            <a:pPr indent="0" defTabSz="914400">
              <a:lnSpc>
                <a:spcPct val="110000"/>
              </a:lnSpc>
              <a:buNone/>
              <a:tabLst>
                <a:tab algn="l" pos="0"/>
              </a:tabLst>
            </a:pPr>
            <a:r>
              <a:rPr b="0" lang="en-US" sz="1600" spc="-1" strike="noStrike">
                <a:solidFill>
                  <a:srgbClr val="000000"/>
                </a:solidFill>
                <a:latin typeface="Bahnschrift Light"/>
              </a:rPr>
              <a:t>We characterize each premise as follows:</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The security objectives that a successful cloud service should achieve</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Differentiators to look for that either increase your trust in the cloud service or make it easier for you to satisfy your own security duties.</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Some recommendations on how the cloud provider may have satisfied the goals.</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Any associated factors you must make while deciding if the service satisfies your needs.</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For each security principle stated below, you should examine the cloud service and the firm that operates it to evaluate how well each of the goals outlined in that principle is accomplished. Different techniques will produce various hazards for you to consider.</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Using one of the implementation options described above, the service may be able to achieve its aim. However, these are merely recommendations; other options that we haven't included may be equally successful.</a:t>
            </a:r>
            <a:endParaRPr b="0" lang="ru-RU" sz="1600" spc="-1" strike="noStrike">
              <a:solidFill>
                <a:schemeClr val="dk1"/>
              </a:solidFill>
              <a:latin typeface="Calibri"/>
            </a:endParaRPr>
          </a:p>
          <a:p>
            <a:pPr marL="1260360" indent="-457200" defTabSz="914400">
              <a:lnSpc>
                <a:spcPct val="110000"/>
              </a:lnSpc>
              <a:buClr>
                <a:srgbClr val="000000"/>
              </a:buClr>
              <a:buSzPct val="45000"/>
              <a:buFont typeface="Arial"/>
              <a:buChar char="•"/>
              <a:tabLst>
                <a:tab algn="l" pos="0"/>
              </a:tabLst>
            </a:pPr>
            <a:r>
              <a:rPr b="0" lang="en-US" sz="1600" spc="-1" strike="noStrike">
                <a:solidFill>
                  <a:srgbClr val="000000"/>
                </a:solidFill>
                <a:latin typeface="Bahnschrift Light"/>
              </a:rPr>
              <a:t>You should also analyze the evidence offered to give you enough trust in the cloud provider's assertions. We have suggested some ways of finding how a cloud provider meets the goals of these principles, and how they might have evidenced them on the choosing a cloud provider page</a:t>
            </a:r>
            <a:endParaRPr b="0" lang="ru-RU" sz="1600" spc="-1" strike="noStrike">
              <a:solidFill>
                <a:schemeClr val="dk1"/>
              </a:solidFill>
              <a:latin typeface="Calibri"/>
            </a:endParaRPr>
          </a:p>
        </p:txBody>
      </p:sp>
      <p:sp>
        <p:nvSpPr>
          <p:cNvPr id="70"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3200" spc="-1" strike="noStrike">
                <a:solidFill>
                  <a:schemeClr val="lt1"/>
                </a:solidFill>
                <a:latin typeface="Bahnschrift Light"/>
              </a:rPr>
              <a:t>   </a:t>
            </a:r>
            <a:r>
              <a:rPr b="0" lang="en-US" sz="3200" spc="-1" strike="noStrike">
                <a:solidFill>
                  <a:schemeClr val="lt1"/>
                </a:solidFill>
                <a:latin typeface="Bahnschrift Light"/>
              </a:rPr>
              <a:t>What is cloud security principles?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The principles</a:t>
            </a:r>
            <a:endParaRPr b="0" lang="en-US" sz="3200" spc="-1" strike="noStrike">
              <a:solidFill>
                <a:srgbClr val="000000"/>
              </a:solidFill>
              <a:latin typeface="Arial"/>
            </a:endParaRPr>
          </a:p>
        </p:txBody>
      </p:sp>
      <p:sp>
        <p:nvSpPr>
          <p:cNvPr id="72" name="PlaceHolder 1"/>
          <p:cNvSpPr>
            <a:spLocks noGrp="1"/>
          </p:cNvSpPr>
          <p:nvPr>
            <p:ph/>
          </p:nvPr>
        </p:nvSpPr>
        <p:spPr>
          <a:xfrm>
            <a:off x="383040" y="1415880"/>
            <a:ext cx="5028840" cy="4636080"/>
          </a:xfrm>
          <a:prstGeom prst="rect">
            <a:avLst/>
          </a:prstGeom>
          <a:noFill/>
          <a:ln w="0">
            <a:noFill/>
          </a:ln>
        </p:spPr>
        <p:txBody>
          <a:bodyPr lIns="0" rIns="0" tIns="0" bIns="0" anchor="t">
            <a:noAutofit/>
          </a:bodyPr>
          <a:p>
            <a:pPr marL="108000" indent="0" defTabSz="914400">
              <a:lnSpc>
                <a:spcPct val="100000"/>
              </a:lnSpc>
              <a:spcAft>
                <a:spcPts val="2401"/>
              </a:spcAft>
              <a:buNone/>
            </a:pPr>
            <a:r>
              <a:rPr b="0" lang="en-US" sz="2000" spc="-1" strike="noStrike">
                <a:solidFill>
                  <a:srgbClr val="000000"/>
                </a:solidFill>
                <a:latin typeface="Bahnschrift Light"/>
              </a:rPr>
              <a:t>Principle 1: Data in transit protection</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2: Asset protection and resilience</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3: Separation between customers</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4: Governance framework</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5: Operational security</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6: Personnel security</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7: Secure development</a:t>
            </a:r>
            <a:endParaRPr b="0" lang="ru-RU" sz="2000" spc="-1" strike="noStrike">
              <a:solidFill>
                <a:schemeClr val="dk1"/>
              </a:solidFill>
              <a:latin typeface="Calibri"/>
            </a:endParaRPr>
          </a:p>
        </p:txBody>
      </p:sp>
      <p:sp>
        <p:nvSpPr>
          <p:cNvPr id="73" name="PlaceHolder 2"/>
          <p:cNvSpPr>
            <a:spLocks noGrp="1"/>
          </p:cNvSpPr>
          <p:nvPr>
            <p:ph/>
          </p:nvPr>
        </p:nvSpPr>
        <p:spPr>
          <a:xfrm>
            <a:off x="6351480" y="1415880"/>
            <a:ext cx="5177160" cy="4895280"/>
          </a:xfrm>
          <a:prstGeom prst="rect">
            <a:avLst/>
          </a:prstGeom>
          <a:noFill/>
          <a:ln w="0">
            <a:noFill/>
          </a:ln>
        </p:spPr>
        <p:txBody>
          <a:bodyPr lIns="0" rIns="0" tIns="0" bIns="0" anchor="t">
            <a:noAutofit/>
          </a:bodyPr>
          <a:p>
            <a:pPr marL="108000" indent="0" defTabSz="914400">
              <a:lnSpc>
                <a:spcPct val="100000"/>
              </a:lnSpc>
              <a:spcAft>
                <a:spcPts val="2401"/>
              </a:spcAft>
              <a:buNone/>
            </a:pPr>
            <a:r>
              <a:rPr b="0" lang="en-US" sz="2000" spc="-1" strike="noStrike">
                <a:solidFill>
                  <a:srgbClr val="000000"/>
                </a:solidFill>
                <a:latin typeface="Bahnschrift Light"/>
              </a:rPr>
              <a:t>Principle 8: Supply chain security</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9. Secure user management</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10: Identity and authentication</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11: External interface protection</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12: Secure service administration</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13: Audit information and alerting for customers</a:t>
            </a:r>
            <a:endParaRPr b="0" lang="ru-RU" sz="2000" spc="-1" strike="noStrike">
              <a:solidFill>
                <a:schemeClr val="dk1"/>
              </a:solidFill>
              <a:latin typeface="Calibri"/>
            </a:endParaRPr>
          </a:p>
          <a:p>
            <a:pPr marL="108000" indent="0" defTabSz="914400">
              <a:lnSpc>
                <a:spcPct val="100000"/>
              </a:lnSpc>
              <a:spcAft>
                <a:spcPts val="2401"/>
              </a:spcAft>
              <a:buNone/>
            </a:pPr>
            <a:r>
              <a:rPr b="0" lang="en-US" sz="2000" spc="-1" strike="noStrike">
                <a:solidFill>
                  <a:srgbClr val="000000"/>
                </a:solidFill>
                <a:latin typeface="Bahnschrift Light"/>
              </a:rPr>
              <a:t>Principle 14: Secure use of the service</a:t>
            </a:r>
            <a:endParaRPr b="0" lang="ru-RU" sz="20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3200" spc="-1" strike="noStrike">
                <a:solidFill>
                  <a:schemeClr val="lt1"/>
                </a:solidFill>
                <a:latin typeface="Bahnschrift Light"/>
              </a:rPr>
              <a:t>   </a:t>
            </a:r>
            <a:r>
              <a:rPr b="0" lang="en-US" sz="3200" spc="-1" strike="noStrike">
                <a:solidFill>
                  <a:schemeClr val="lt1"/>
                </a:solidFill>
                <a:latin typeface="Bahnschrift Light"/>
              </a:rPr>
              <a:t>Principle 1: Data in transit protection</a:t>
            </a:r>
            <a:endParaRPr b="0" lang="en-US" sz="3200" spc="-1" strike="noStrike">
              <a:solidFill>
                <a:srgbClr val="000000"/>
              </a:solidFill>
              <a:latin typeface="Arial"/>
            </a:endParaRPr>
          </a:p>
        </p:txBody>
      </p:sp>
      <p:sp>
        <p:nvSpPr>
          <p:cNvPr id="75" name="PlaceHolder 1"/>
          <p:cNvSpPr>
            <a:spLocks noGrp="1"/>
          </p:cNvSpPr>
          <p:nvPr>
            <p:ph/>
          </p:nvPr>
        </p:nvSpPr>
        <p:spPr>
          <a:xfrm>
            <a:off x="8291520" y="1870920"/>
            <a:ext cx="3595320" cy="329040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Your data should be appropriately safeguarded from alteration and eavesdropping while it travels over networks both internal and external to the cloud.</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This should be accomplished by a mix of encryption, service authentication, and network-level security.</a:t>
            </a:r>
            <a:endParaRPr b="0" lang="ru-RU" sz="1800" spc="-1" strike="noStrike">
              <a:solidFill>
                <a:schemeClr val="dk1"/>
              </a:solidFill>
              <a:latin typeface="Calibri"/>
            </a:endParaRPr>
          </a:p>
        </p:txBody>
      </p:sp>
      <p:pic>
        <p:nvPicPr>
          <p:cNvPr id="76" name="Рисунок 4" descr=""/>
          <p:cNvPicPr/>
          <p:nvPr/>
        </p:nvPicPr>
        <p:blipFill>
          <a:blip r:embed="rId1"/>
          <a:stretch/>
        </p:blipFill>
        <p:spPr>
          <a:xfrm>
            <a:off x="304560" y="1267920"/>
            <a:ext cx="7986600" cy="4496760"/>
          </a:xfrm>
          <a:prstGeom prst="rect">
            <a:avLst/>
          </a:prstGeom>
          <a:ln w="18000">
            <a:noFill/>
          </a:ln>
        </p:spPr>
      </p:pic>
      <p:sp>
        <p:nvSpPr>
          <p:cNvPr id="77" name="Прямоугольник 5"/>
          <p:cNvSpPr/>
          <p:nvPr/>
        </p:nvSpPr>
        <p:spPr>
          <a:xfrm>
            <a:off x="304560" y="5979240"/>
            <a:ext cx="1173060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1: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https://www.ncsc.gov.uk/collection/cloud/the-cloud-security-principles/principle-1-data-in-transit-protection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1" lang="en-US" sz="3200" spc="-1" strike="noStrike">
                <a:solidFill>
                  <a:schemeClr val="lt1"/>
                </a:solidFill>
                <a:latin typeface="Bahnschrift Light"/>
              </a:rPr>
              <a:t> </a:t>
            </a:r>
            <a:r>
              <a:rPr b="1" lang="ru-RU" sz="3200" spc="-1" strike="noStrike">
                <a:solidFill>
                  <a:schemeClr val="lt1"/>
                </a:solidFill>
                <a:latin typeface="Bahnschrift Light"/>
              </a:rPr>
              <a:t>  </a:t>
            </a:r>
            <a:r>
              <a:rPr b="0" lang="en-US" sz="3200" spc="-1" strike="noStrike">
                <a:solidFill>
                  <a:schemeClr val="lt1"/>
                </a:solidFill>
                <a:latin typeface="Bahnschrift Light"/>
              </a:rPr>
              <a:t>Principle 2: Asset protection and resilience</a:t>
            </a:r>
            <a:endParaRPr b="0" lang="en-US" sz="3200" spc="-1" strike="noStrike">
              <a:solidFill>
                <a:srgbClr val="000000"/>
              </a:solidFill>
              <a:latin typeface="Arial"/>
            </a:endParaRPr>
          </a:p>
        </p:txBody>
      </p:sp>
      <p:sp>
        <p:nvSpPr>
          <p:cNvPr id="79" name="PlaceHolder 1"/>
          <p:cNvSpPr>
            <a:spLocks noGrp="1"/>
          </p:cNvSpPr>
          <p:nvPr>
            <p:ph/>
          </p:nvPr>
        </p:nvSpPr>
        <p:spPr>
          <a:xfrm>
            <a:off x="8999280" y="2316600"/>
            <a:ext cx="2970720" cy="1642320"/>
          </a:xfrm>
          <a:prstGeom prst="rect">
            <a:avLst/>
          </a:prstGeom>
          <a:noFill/>
          <a:ln w="0">
            <a:noFill/>
          </a:ln>
        </p:spPr>
        <p:txBody>
          <a:bodyPr lIns="0" rIns="0" tIns="0" bIns="0" anchor="t">
            <a:noAutofit/>
          </a:bodyPr>
          <a:p>
            <a:pPr indent="0" algn="ctr" defTabSz="914400">
              <a:lnSpc>
                <a:spcPct val="100000"/>
              </a:lnSpc>
              <a:spcAft>
                <a:spcPts val="1060"/>
              </a:spcAft>
              <a:buNone/>
            </a:pPr>
            <a:r>
              <a:rPr b="0" lang="en-US" sz="1800" spc="-1" strike="noStrike">
                <a:solidFill>
                  <a:srgbClr val="000000"/>
                </a:solidFill>
                <a:latin typeface="Bahnschrift Light"/>
              </a:rPr>
              <a:t>Your data, as well as the assets used to store or process it, should be safeguarded from physical manipulation, loss, destruction, or confiscation. </a:t>
            </a:r>
            <a:endParaRPr b="0" lang="ru-RU" sz="1800" spc="-1" strike="noStrike">
              <a:solidFill>
                <a:schemeClr val="dk1"/>
              </a:solidFill>
              <a:latin typeface="Calibri"/>
            </a:endParaRPr>
          </a:p>
        </p:txBody>
      </p:sp>
      <p:pic>
        <p:nvPicPr>
          <p:cNvPr id="80" name="Рисунок 4" descr=""/>
          <p:cNvPicPr/>
          <p:nvPr/>
        </p:nvPicPr>
        <p:blipFill>
          <a:blip r:embed="rId1"/>
          <a:srcRect l="4271" t="0" r="0" b="18490"/>
          <a:stretch/>
        </p:blipFill>
        <p:spPr>
          <a:xfrm>
            <a:off x="374400" y="1358640"/>
            <a:ext cx="8624520" cy="3558240"/>
          </a:xfrm>
          <a:prstGeom prst="rect">
            <a:avLst/>
          </a:prstGeom>
          <a:ln w="18000">
            <a:noFill/>
          </a:ln>
        </p:spPr>
      </p:pic>
      <p:sp>
        <p:nvSpPr>
          <p:cNvPr id="81" name="Прямоугольник 1"/>
          <p:cNvSpPr/>
          <p:nvPr/>
        </p:nvSpPr>
        <p:spPr>
          <a:xfrm>
            <a:off x="374400" y="6027120"/>
            <a:ext cx="1140156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2: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https://www.ncsc.gov.uk/collection/cloud/the-cloud-security-principles/principle-2-asset-protection-and-resilience</a:t>
            </a:r>
            <a:endParaRPr b="0" lang="en-US" sz="1600" spc="-1" strike="noStrike">
              <a:solidFill>
                <a:srgbClr val="000000"/>
              </a:solidFill>
              <a:latin typeface="Arial"/>
            </a:endParaRPr>
          </a:p>
        </p:txBody>
      </p:sp>
      <p:sp>
        <p:nvSpPr>
          <p:cNvPr id="82" name="Прямоугольник 5"/>
          <p:cNvSpPr/>
          <p:nvPr/>
        </p:nvSpPr>
        <p:spPr>
          <a:xfrm>
            <a:off x="374400" y="4981680"/>
            <a:ext cx="114015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1060"/>
              </a:spcAft>
            </a:pPr>
            <a:r>
              <a:rPr b="0" lang="en-US" sz="1800" spc="-1" strike="noStrike">
                <a:solidFill>
                  <a:srgbClr val="000000"/>
                </a:solidFill>
                <a:latin typeface="Bahnschrift Light"/>
              </a:rPr>
              <a:t>Protections should include coverage for the legislation that applies to your data, as well as mitigations such encryption, data center security, safe erasure, and service resilience.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3: Separation between customers</a:t>
            </a:r>
            <a:endParaRPr b="0" lang="en-US" sz="3200" spc="-1" strike="noStrike">
              <a:solidFill>
                <a:srgbClr val="000000"/>
              </a:solidFill>
              <a:latin typeface="Arial"/>
            </a:endParaRPr>
          </a:p>
        </p:txBody>
      </p:sp>
      <p:sp>
        <p:nvSpPr>
          <p:cNvPr id="84" name="PlaceHolder 1"/>
          <p:cNvSpPr>
            <a:spLocks noGrp="1"/>
          </p:cNvSpPr>
          <p:nvPr>
            <p:ph/>
          </p:nvPr>
        </p:nvSpPr>
        <p:spPr>
          <a:xfrm>
            <a:off x="458280" y="2384640"/>
            <a:ext cx="3950280" cy="2619360"/>
          </a:xfrm>
          <a:prstGeom prst="rect">
            <a:avLst/>
          </a:prstGeom>
          <a:noFill/>
          <a:ln w="0">
            <a:noFill/>
          </a:ln>
        </p:spPr>
        <p:txBody>
          <a:bodyPr lIns="0" rIns="0" tIns="0" bIns="0" anchor="t">
            <a:noAutofit/>
          </a:bodyPr>
          <a:p>
            <a:pPr indent="0" algn="ctr" defTabSz="914400">
              <a:lnSpc>
                <a:spcPct val="100000"/>
              </a:lnSpc>
              <a:buNone/>
            </a:pPr>
            <a:r>
              <a:rPr b="0" lang="en-US" sz="1800" spc="-1" strike="noStrike">
                <a:solidFill>
                  <a:srgbClr val="000000"/>
                </a:solidFill>
                <a:latin typeface="Bahnschrift Light"/>
              </a:rPr>
              <a:t>A malevolent or hacked client of the service should be unable to access or impact another's service or data.</a:t>
            </a:r>
            <a:endParaRPr b="0" lang="ru-RU" sz="1800" spc="-1" strike="noStrike">
              <a:solidFill>
                <a:schemeClr val="dk1"/>
              </a:solidFill>
              <a:latin typeface="Calibri"/>
            </a:endParaRPr>
          </a:p>
          <a:p>
            <a:pPr indent="0" algn="ctr" defTabSz="914400">
              <a:lnSpc>
                <a:spcPct val="100000"/>
              </a:lnSpc>
              <a:buNone/>
            </a:pPr>
            <a:r>
              <a:rPr b="0" lang="en-US" sz="1800" spc="-1" strike="noStrike">
                <a:solidFill>
                  <a:srgbClr val="000000"/>
                </a:solidFill>
                <a:latin typeface="Bahnschrift Light"/>
              </a:rPr>
              <a:t> </a:t>
            </a:r>
            <a:endParaRPr b="0" lang="ru-RU" sz="1800" spc="-1" strike="noStrike">
              <a:solidFill>
                <a:schemeClr val="dk1"/>
              </a:solidFill>
              <a:latin typeface="Calibri"/>
            </a:endParaRPr>
          </a:p>
          <a:p>
            <a:pPr indent="0" algn="ctr" defTabSz="914400">
              <a:lnSpc>
                <a:spcPct val="100000"/>
              </a:lnSpc>
              <a:buNone/>
            </a:pPr>
            <a:r>
              <a:rPr b="0" lang="en-US" sz="1800" spc="-1" strike="noStrike">
                <a:solidFill>
                  <a:srgbClr val="000000"/>
                </a:solidFill>
                <a:latin typeface="Bahnschrift Light"/>
              </a:rPr>
              <a:t>It will need to establish effective security limits in how it runs code, stores data, and administers the network</a:t>
            </a:r>
            <a:endParaRPr b="0" lang="ru-RU" sz="1800" spc="-1" strike="noStrike">
              <a:solidFill>
                <a:schemeClr val="dk1"/>
              </a:solidFill>
              <a:latin typeface="Calibri"/>
            </a:endParaRPr>
          </a:p>
        </p:txBody>
      </p:sp>
      <p:pic>
        <p:nvPicPr>
          <p:cNvPr id="85" name="Рисунок 4" descr=""/>
          <p:cNvPicPr/>
          <p:nvPr/>
        </p:nvPicPr>
        <p:blipFill>
          <a:blip r:embed="rId1"/>
          <a:srcRect l="12290" t="11838" r="12120" b="12846"/>
          <a:stretch/>
        </p:blipFill>
        <p:spPr>
          <a:xfrm>
            <a:off x="4584240" y="1138680"/>
            <a:ext cx="7265520" cy="4890240"/>
          </a:xfrm>
          <a:prstGeom prst="rect">
            <a:avLst/>
          </a:prstGeom>
          <a:ln w="18000">
            <a:noFill/>
          </a:ln>
        </p:spPr>
      </p:pic>
      <p:sp>
        <p:nvSpPr>
          <p:cNvPr id="86" name="Прямоугольник 1"/>
          <p:cNvSpPr/>
          <p:nvPr/>
        </p:nvSpPr>
        <p:spPr>
          <a:xfrm>
            <a:off x="282600" y="6016320"/>
            <a:ext cx="1145592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3: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https://www.ncsc.gov.uk/collection/cloud/the-cloud-security-principles/principle-3-separation-between-customers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Пятиугольник 6"/>
          <p:cNvSpPr/>
          <p:nvPr/>
        </p:nvSpPr>
        <p:spPr>
          <a:xfrm>
            <a:off x="0" y="279000"/>
            <a:ext cx="737676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4: Governance framework</a:t>
            </a:r>
            <a:endParaRPr b="0" lang="en-US" sz="3200" spc="-1" strike="noStrike">
              <a:solidFill>
                <a:srgbClr val="000000"/>
              </a:solidFill>
              <a:latin typeface="Arial"/>
            </a:endParaRPr>
          </a:p>
        </p:txBody>
      </p:sp>
      <p:sp>
        <p:nvSpPr>
          <p:cNvPr id="88" name="PlaceHolder 1"/>
          <p:cNvSpPr>
            <a:spLocks noGrp="1"/>
          </p:cNvSpPr>
          <p:nvPr>
            <p:ph/>
          </p:nvPr>
        </p:nvSpPr>
        <p:spPr>
          <a:xfrm>
            <a:off x="321120" y="2148840"/>
            <a:ext cx="5556600" cy="229284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The service provider should have a security governance structure that coordinates and leads the administration of the service and its associated information.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This gives you assurance that such controls will be effective for the duration of the service.</a:t>
            </a:r>
            <a:endParaRPr b="0" lang="ru-RU" sz="1800" spc="-1" strike="noStrike">
              <a:solidFill>
                <a:schemeClr val="dk1"/>
              </a:solidFill>
              <a:latin typeface="Calibri"/>
            </a:endParaRPr>
          </a:p>
        </p:txBody>
      </p:sp>
      <p:pic>
        <p:nvPicPr>
          <p:cNvPr id="89" name="Рисунок 4" descr=""/>
          <p:cNvPicPr/>
          <p:nvPr/>
        </p:nvPicPr>
        <p:blipFill>
          <a:blip r:embed="rId1"/>
          <a:srcRect l="9924" t="0" r="9902" b="0"/>
          <a:stretch/>
        </p:blipFill>
        <p:spPr>
          <a:xfrm>
            <a:off x="6178320" y="378000"/>
            <a:ext cx="5881320" cy="5834880"/>
          </a:xfrm>
          <a:prstGeom prst="rect">
            <a:avLst/>
          </a:prstGeom>
          <a:ln w="18000">
            <a:noFill/>
          </a:ln>
        </p:spPr>
      </p:pic>
      <p:sp>
        <p:nvSpPr>
          <p:cNvPr id="90" name="Прямоугольник 1"/>
          <p:cNvSpPr/>
          <p:nvPr/>
        </p:nvSpPr>
        <p:spPr>
          <a:xfrm>
            <a:off x="321120" y="5963760"/>
            <a:ext cx="1141740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4: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https://www.ncsc.gov.uk/collection/cloud/the-cloud-security-principles/principle-4-governance-framework</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5: Operational security</a:t>
            </a:r>
            <a:endParaRPr b="0" lang="en-US" sz="3200" spc="-1" strike="noStrike">
              <a:solidFill>
                <a:srgbClr val="000000"/>
              </a:solidFill>
              <a:latin typeface="Arial"/>
            </a:endParaRPr>
          </a:p>
        </p:txBody>
      </p:sp>
      <p:pic>
        <p:nvPicPr>
          <p:cNvPr id="92" name="Рисунок 4" descr=""/>
          <p:cNvPicPr/>
          <p:nvPr/>
        </p:nvPicPr>
        <p:blipFill>
          <a:blip r:embed="rId1"/>
          <a:stretch/>
        </p:blipFill>
        <p:spPr>
          <a:xfrm>
            <a:off x="3970800" y="1151280"/>
            <a:ext cx="8068680" cy="4708080"/>
          </a:xfrm>
          <a:prstGeom prst="rect">
            <a:avLst/>
          </a:prstGeom>
          <a:ln w="18000">
            <a:noFill/>
          </a:ln>
        </p:spPr>
      </p:pic>
      <p:sp>
        <p:nvSpPr>
          <p:cNvPr id="93" name="PlaceHolder 1"/>
          <p:cNvSpPr>
            <a:spLocks noGrp="1"/>
          </p:cNvSpPr>
          <p:nvPr>
            <p:ph/>
          </p:nvPr>
        </p:nvSpPr>
        <p:spPr>
          <a:xfrm>
            <a:off x="273240" y="1963440"/>
            <a:ext cx="3610440" cy="328788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The service must be securely run and managed in order to hinder, detect, or prevent assaults. </a:t>
            </a:r>
            <a:endParaRPr b="0" lang="ru-RU" sz="1800" spc="-1" strike="noStrike">
              <a:solidFill>
                <a:schemeClr val="dk1"/>
              </a:solidFill>
              <a:latin typeface="Calibri"/>
            </a:endParaRPr>
          </a:p>
          <a:p>
            <a:pPr indent="0" algn="ctr" defTabSz="914400">
              <a:lnSpc>
                <a:spcPct val="114000"/>
              </a:lnSpc>
              <a:buNone/>
            </a:pPr>
            <a:endParaRPr b="0" lang="ru-RU" sz="1800" spc="-1" strike="noStrike">
              <a:solidFill>
                <a:schemeClr val="dk1"/>
              </a:solidFill>
              <a:latin typeface="Calibri"/>
            </a:endParaRPr>
          </a:p>
          <a:p>
            <a:pPr indent="0" algn="ctr" defTabSz="914400">
              <a:lnSpc>
                <a:spcPct val="114000"/>
              </a:lnSpc>
              <a:buNone/>
            </a:pPr>
            <a:r>
              <a:rPr b="0" lang="en-US" sz="1800" spc="-1" strike="noStrike">
                <a:solidFill>
                  <a:srgbClr val="000000"/>
                </a:solidFill>
                <a:latin typeface="Bahnschrift Light"/>
              </a:rPr>
              <a:t>It will do this through a mix of effective vulnerability management, protective monitoring, configuration and change management, and incident response.</a:t>
            </a:r>
            <a:endParaRPr b="0" lang="ru-RU" sz="1800" spc="-1" strike="noStrike">
              <a:solidFill>
                <a:schemeClr val="dk1"/>
              </a:solidFill>
              <a:latin typeface="Calibri"/>
            </a:endParaRPr>
          </a:p>
        </p:txBody>
      </p:sp>
      <p:sp>
        <p:nvSpPr>
          <p:cNvPr id="94" name="Прямоугольник 1"/>
          <p:cNvSpPr/>
          <p:nvPr/>
        </p:nvSpPr>
        <p:spPr>
          <a:xfrm>
            <a:off x="273240" y="5999760"/>
            <a:ext cx="1152684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5: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https://www.ncsc.gov.uk/collection/cloud/the-cloud-security-principles/principle-5-operational-security</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Пятиугольник 6"/>
          <p:cNvSpPr/>
          <p:nvPr/>
        </p:nvSpPr>
        <p:spPr>
          <a:xfrm>
            <a:off x="0" y="279000"/>
            <a:ext cx="9355320" cy="792720"/>
          </a:xfrm>
          <a:prstGeom prst="homePlate">
            <a:avLst>
              <a:gd name="adj" fmla="val 50000"/>
            </a:avLst>
          </a:prstGeom>
          <a:gradFill rotWithShape="0">
            <a:gsLst>
              <a:gs pos="11000">
                <a:srgbClr val="0069b4"/>
              </a:gs>
              <a:gs pos="59000">
                <a:srgbClr val="002570"/>
              </a:gs>
            </a:gsLst>
            <a:lin ang="81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ru-RU" sz="3200" spc="-1" strike="noStrike">
                <a:solidFill>
                  <a:schemeClr val="lt1"/>
                </a:solidFill>
                <a:latin typeface="Bahnschrift Light"/>
              </a:rPr>
              <a:t>   </a:t>
            </a:r>
            <a:r>
              <a:rPr b="0" lang="en-US" sz="3200" spc="-1" strike="noStrike">
                <a:solidFill>
                  <a:schemeClr val="lt1"/>
                </a:solidFill>
                <a:latin typeface="Bahnschrift Light"/>
              </a:rPr>
              <a:t>Principle 6: Personnel security</a:t>
            </a:r>
            <a:endParaRPr b="0" lang="en-US" sz="3200" spc="-1" strike="noStrike">
              <a:solidFill>
                <a:srgbClr val="000000"/>
              </a:solidFill>
              <a:latin typeface="Arial"/>
            </a:endParaRPr>
          </a:p>
        </p:txBody>
      </p:sp>
      <p:sp>
        <p:nvSpPr>
          <p:cNvPr id="96" name="PlaceHolder 1"/>
          <p:cNvSpPr>
            <a:spLocks noGrp="1"/>
          </p:cNvSpPr>
          <p:nvPr>
            <p:ph/>
          </p:nvPr>
        </p:nvSpPr>
        <p:spPr>
          <a:xfrm>
            <a:off x="7886160" y="2549520"/>
            <a:ext cx="3679560" cy="1921320"/>
          </a:xfrm>
          <a:prstGeom prst="rect">
            <a:avLst/>
          </a:prstGeom>
          <a:noFill/>
          <a:ln w="0">
            <a:noFill/>
          </a:ln>
        </p:spPr>
        <p:txBody>
          <a:bodyPr lIns="0" rIns="0" tIns="0" bIns="0" anchor="t">
            <a:noAutofit/>
          </a:bodyPr>
          <a:p>
            <a:pPr indent="0" algn="ctr" defTabSz="914400">
              <a:lnSpc>
                <a:spcPct val="114000"/>
              </a:lnSpc>
              <a:buNone/>
            </a:pPr>
            <a:r>
              <a:rPr b="0" lang="en-US" sz="1800" spc="-1" strike="noStrike">
                <a:solidFill>
                  <a:srgbClr val="000000"/>
                </a:solidFill>
                <a:latin typeface="Bahnschrift Light"/>
              </a:rPr>
              <a:t>Where service provider people have access to your data and systems, you must have high confidence in their trustworthiness and the technical safeguards in place to audit and control those staff's actions.</a:t>
            </a:r>
            <a:endParaRPr b="0" lang="ru-RU" sz="1800" spc="-1" strike="noStrike">
              <a:solidFill>
                <a:schemeClr val="dk1"/>
              </a:solidFill>
              <a:latin typeface="Calibri"/>
            </a:endParaRPr>
          </a:p>
        </p:txBody>
      </p:sp>
      <p:pic>
        <p:nvPicPr>
          <p:cNvPr id="97" name="Рисунок 4" descr=""/>
          <p:cNvPicPr/>
          <p:nvPr/>
        </p:nvPicPr>
        <p:blipFill>
          <a:blip r:embed="rId1"/>
          <a:srcRect l="11874" t="2273" r="11200" b="-518"/>
          <a:stretch/>
        </p:blipFill>
        <p:spPr>
          <a:xfrm>
            <a:off x="387000" y="1182240"/>
            <a:ext cx="7043040" cy="4656240"/>
          </a:xfrm>
          <a:prstGeom prst="rect">
            <a:avLst/>
          </a:prstGeom>
          <a:ln w="18000">
            <a:noFill/>
          </a:ln>
        </p:spPr>
      </p:pic>
      <p:sp>
        <p:nvSpPr>
          <p:cNvPr id="98" name="Прямоугольник 1"/>
          <p:cNvSpPr/>
          <p:nvPr/>
        </p:nvSpPr>
        <p:spPr>
          <a:xfrm>
            <a:off x="387000" y="5949000"/>
            <a:ext cx="1117836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rgbClr val="1d345d"/>
                </a:solidFill>
                <a:latin typeface="Bahnschrift Light"/>
              </a:rPr>
              <a:t>Read Principle 6: </a:t>
            </a:r>
            <a:endParaRPr b="0" lang="en-US" sz="1600" spc="-1" strike="noStrike">
              <a:solidFill>
                <a:srgbClr val="000000"/>
              </a:solidFill>
              <a:latin typeface="Arial"/>
            </a:endParaRPr>
          </a:p>
          <a:p>
            <a:pPr defTabSz="914400">
              <a:lnSpc>
                <a:spcPct val="100000"/>
              </a:lnSpc>
            </a:pPr>
            <a:r>
              <a:rPr b="0" lang="en-US" sz="1600" spc="-1" strike="noStrike">
                <a:solidFill>
                  <a:srgbClr val="1d345d"/>
                </a:solidFill>
                <a:latin typeface="Bahnschrift Light"/>
              </a:rPr>
              <a:t>https://www.ncsc.gov.uk/collection/cloud/the-cloud-security-principles/principle-6-personnel-security</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176</TotalTime>
  <Application>LibreOffice/24.2.0.3$Linux_X86_64 LibreOffice_project/420$Build-3</Application>
  <AppVersion>15.0000</AppVersion>
  <Words>1233</Words>
  <Paragraphs>113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2024-12-06T11:06:14Z</dcterms:created>
  <dc:creator>Журкина Юлия Николаевна</dc:creator>
  <dc:description/>
  <dc:language>en-US</dc:language>
  <cp:lastModifiedBy/>
  <dcterms:modified xsi:type="dcterms:W3CDTF">2024-12-07T11:51:34Z</dcterms:modified>
  <cp:revision>28</cp:revision>
  <dc:subject/>
  <dc:title>Cloud Security  Principles and Concepts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19</vt:i4>
  </property>
</Properties>
</file>